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7"/>
  </p:notesMasterIdLst>
  <p:sldIdLst>
    <p:sldId id="379" r:id="rId2"/>
    <p:sldId id="380" r:id="rId3"/>
    <p:sldId id="381" r:id="rId4"/>
    <p:sldId id="382" r:id="rId5"/>
    <p:sldId id="383" r:id="rId6"/>
    <p:sldId id="384" r:id="rId7"/>
    <p:sldId id="385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43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44" r:id="rId55"/>
    <p:sldId id="432" r:id="rId56"/>
    <p:sldId id="433" r:id="rId57"/>
    <p:sldId id="434" r:id="rId58"/>
    <p:sldId id="435" r:id="rId59"/>
    <p:sldId id="436" r:id="rId60"/>
    <p:sldId id="437" r:id="rId61"/>
    <p:sldId id="438" r:id="rId62"/>
    <p:sldId id="439" r:id="rId63"/>
    <p:sldId id="440" r:id="rId64"/>
    <p:sldId id="441" r:id="rId65"/>
    <p:sldId id="44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63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2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Examples/E0301-basic-material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xamples/E0302-lambert-material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Examples/E0303-phong-material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Examples/E0304-comparison-lambert-phong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Examples/E0305-flat-shading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0306-shininess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Examples/E0307-opacity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0307-opacity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Examples/E0308-opacity-2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Examples/E0308-opacity-2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Examples/E0309-normal-material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Examples/E0310-normal-helper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311-point-light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312-three-point-lights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xamples/E0313-shadow.html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Examples/E0314-point-light-shadow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riginal_Utah_Teapot_-_Computer_History_Museums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Examples/E0315-directional-light.html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xamples/E0316-spot-light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Examples/E0317-hemisphere-light.html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puterhistory.org/revolution/computer-graphics-music-and-art/15/206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318-ambient-and-spot-lights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Examples/E0319-emissive-light.html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 err="1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</a:t>
            </a:r>
            <a:r>
              <a:rPr lang="en-US" dirty="0"/>
              <a:t>22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sz="5400" dirty="0"/>
              <a:t>Материали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</a:t>
            </a:r>
            <a:r>
              <a:rPr lang="en-US" dirty="0">
                <a:latin typeface="Calibri Light" panose="020F0302020204030204" pitchFamily="34" charset="0"/>
              </a:rPr>
              <a:t>3</a:t>
            </a:r>
            <a:endParaRPr lang="bg-BG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8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Син чайник, липсва осветяване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3DC453D5-FD34-46DA-B643-06344948E7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3237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Осветяване на </a:t>
            </a:r>
            <a:r>
              <a:rPr lang="bg-BG" dirty="0" err="1"/>
              <a:t>Ламберт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Потъмнява цвета на стените</a:t>
            </a:r>
          </a:p>
          <a:p>
            <a:pPr lvl="1"/>
            <a:r>
              <a:rPr lang="bg-BG" dirty="0"/>
              <a:t>Колкото по-скосени, толкова по-тъмни</a:t>
            </a:r>
          </a:p>
          <a:p>
            <a:pPr lvl="1"/>
            <a:r>
              <a:rPr lang="bg-BG" dirty="0"/>
              <a:t>Цвят по косинус от ъгъл на наклон</a:t>
            </a:r>
          </a:p>
        </p:txBody>
      </p:sp>
      <p:sp>
        <p:nvSpPr>
          <p:cNvPr id="6" name="Cube 5"/>
          <p:cNvSpPr/>
          <p:nvPr/>
        </p:nvSpPr>
        <p:spPr>
          <a:xfrm rot="5400000" flipH="1">
            <a:off x="2895600" y="4416136"/>
            <a:ext cx="1798867" cy="1798867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03761" y="4203459"/>
            <a:ext cx="2906973" cy="1050877"/>
          </a:xfrm>
          <a:prstGeom prst="straightConnector1">
            <a:avLst/>
          </a:prstGeom>
          <a:ln>
            <a:solidFill>
              <a:srgbClr val="FF38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835021" y="4203460"/>
            <a:ext cx="3562067" cy="423079"/>
          </a:xfrm>
          <a:prstGeom prst="straightConnector1">
            <a:avLst/>
          </a:prstGeom>
          <a:ln>
            <a:solidFill>
              <a:srgbClr val="FF38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20963341">
            <a:off x="6921346" y="3503716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47583" y="3738835"/>
            <a:ext cx="1" cy="887054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V="1">
            <a:off x="4969869" y="4818068"/>
            <a:ext cx="1" cy="887054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267855" y="3697557"/>
            <a:ext cx="1559256" cy="360157"/>
            <a:chOff x="269544" y="5011943"/>
            <a:chExt cx="1559256" cy="360157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269544" y="5011943"/>
              <a:ext cx="1138588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3719284" y="4476920"/>
            <a:ext cx="1569351" cy="1569351"/>
          </a:xfrm>
          <a:prstGeom prst="arc">
            <a:avLst>
              <a:gd name="adj1" fmla="val 20418908"/>
              <a:gd name="adj2" fmla="val 0"/>
            </a:avLst>
          </a:prstGeom>
          <a:gradFill flip="none" rotWithShape="1">
            <a:gsLst>
              <a:gs pos="0">
                <a:srgbClr val="FF388C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Arc 22"/>
          <p:cNvSpPr/>
          <p:nvPr/>
        </p:nvSpPr>
        <p:spPr>
          <a:xfrm>
            <a:off x="3058887" y="3845492"/>
            <a:ext cx="1569351" cy="1569351"/>
          </a:xfrm>
          <a:prstGeom prst="arc">
            <a:avLst>
              <a:gd name="adj1" fmla="val 16251641"/>
              <a:gd name="adj2" fmla="val 21204331"/>
            </a:avLst>
          </a:prstGeom>
          <a:gradFill flip="none" rotWithShape="1">
            <a:gsLst>
              <a:gs pos="0">
                <a:srgbClr val="FF388C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5009752" y="5193306"/>
            <a:ext cx="2076848" cy="705887"/>
            <a:chOff x="2980350" y="6435567"/>
            <a:chExt cx="7407928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Placeholder 2"/>
                <p:cNvSpPr txBox="1">
                  <a:spLocks/>
                </p:cNvSpPr>
                <p:nvPr/>
              </p:nvSpPr>
              <p:spPr>
                <a:xfrm flipH="1">
                  <a:off x="2980350" y="6763512"/>
                  <a:ext cx="7407928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∢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20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  <a:sym typeface="Symbol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cos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⁡20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0.94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0350" y="6763512"/>
                  <a:ext cx="7407928" cy="37794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632" t="-11111" b="-2063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/>
            <p:nvPr/>
          </p:nvCxnSpPr>
          <p:spPr>
            <a:xfrm>
              <a:off x="2980358" y="6435567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114798" y="3440706"/>
            <a:ext cx="2133602" cy="705887"/>
            <a:chOff x="2980342" y="6435567"/>
            <a:chExt cx="7610364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Placeholder 2"/>
                <p:cNvSpPr txBox="1">
                  <a:spLocks/>
                </p:cNvSpPr>
                <p:nvPr/>
              </p:nvSpPr>
              <p:spPr>
                <a:xfrm flipH="1">
                  <a:off x="2980342" y="6435567"/>
                  <a:ext cx="7610364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∢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8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  <a:sym typeface="Symbol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cos</m:t>
                      </m:r>
                      <m:r>
                        <a:rPr lang="en-US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⁡8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0.17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0342" y="6435567"/>
                  <a:ext cx="7610364" cy="3779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79" t="-11111" b="-2063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2980358" y="6435567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78122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Откъде косинус?</a:t>
            </a:r>
            <a:endParaRPr lang="en-US" dirty="0"/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Най-често използване</a:t>
            </a:r>
          </a:p>
          <a:p>
            <a:pPr lvl="1"/>
            <a:r>
              <a:rPr lang="bg-BG" dirty="0"/>
              <a:t>За матови повърхности</a:t>
            </a:r>
          </a:p>
          <a:p>
            <a:pPr lvl="1"/>
            <a:r>
              <a:rPr lang="bg-BG" dirty="0"/>
              <a:t>За дифузна светлина</a:t>
            </a:r>
          </a:p>
        </p:txBody>
      </p:sp>
      <p:sp>
        <p:nvSpPr>
          <p:cNvPr id="9" name="Rectangle 8"/>
          <p:cNvSpPr/>
          <p:nvPr/>
        </p:nvSpPr>
        <p:spPr>
          <a:xfrm rot="20411561">
            <a:off x="1358083" y="2271256"/>
            <a:ext cx="6673563" cy="914401"/>
          </a:xfrm>
          <a:custGeom>
            <a:avLst/>
            <a:gdLst/>
            <a:ahLst/>
            <a:cxnLst/>
            <a:rect l="l" t="t" r="r" b="b"/>
            <a:pathLst>
              <a:path w="6673563" h="914401">
                <a:moveTo>
                  <a:pt x="6673563" y="0"/>
                </a:moveTo>
                <a:lnTo>
                  <a:pt x="6672257" y="914401"/>
                </a:lnTo>
                <a:lnTo>
                  <a:pt x="2538827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3429000"/>
            <a:ext cx="7924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0416470">
            <a:off x="5856291" y="1834890"/>
            <a:ext cx="158899" cy="891755"/>
          </a:xfrm>
          <a:prstGeom prst="rect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4191001" y="1219200"/>
            <a:ext cx="1600201" cy="705887"/>
            <a:chOff x="-3542828" y="4787223"/>
            <a:chExt cx="5707776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/>
                <p:cNvSpPr txBox="1">
                  <a:spLocks/>
                </p:cNvSpPr>
                <p:nvPr/>
              </p:nvSpPr>
              <p:spPr>
                <a:xfrm flipH="1">
                  <a:off x="-3542828" y="4787223"/>
                  <a:ext cx="5707769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-3542828" y="4787223"/>
                  <a:ext cx="5707769" cy="37794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11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2164948" y="4787223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3845859" y="2550459"/>
            <a:ext cx="309337" cy="822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05345" y="1066800"/>
            <a:ext cx="1" cy="233485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>
            <a:off x="716649" y="2607810"/>
            <a:ext cx="1569351" cy="1569351"/>
          </a:xfrm>
          <a:prstGeom prst="arc">
            <a:avLst>
              <a:gd name="adj1" fmla="val 16251641"/>
              <a:gd name="adj2" fmla="val 20382080"/>
            </a:avLst>
          </a:prstGeom>
          <a:gradFill flip="none" rotWithShape="1">
            <a:gsLst>
              <a:gs pos="0">
                <a:srgbClr val="FF388C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0" name="Group 19"/>
          <p:cNvGrpSpPr/>
          <p:nvPr/>
        </p:nvGrpSpPr>
        <p:grpSpPr>
          <a:xfrm>
            <a:off x="1788459" y="2090842"/>
            <a:ext cx="2003611" cy="965674"/>
            <a:chOff x="4611139" y="6435567"/>
            <a:chExt cx="7146700" cy="96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Placeholder 2"/>
                <p:cNvSpPr txBox="1">
                  <a:spLocks/>
                </p:cNvSpPr>
                <p:nvPr/>
              </p:nvSpPr>
              <p:spPr>
                <a:xfrm flipH="1">
                  <a:off x="4611139" y="6435567"/>
                  <a:ext cx="1231087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11139" y="6435567"/>
                  <a:ext cx="1231087" cy="3779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>
              <a:off x="4611139" y="6458238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611143" y="6813509"/>
              <a:ext cx="623537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10846515" y="6805537"/>
              <a:ext cx="911324" cy="5957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" name="Arc 22"/>
          <p:cNvSpPr/>
          <p:nvPr/>
        </p:nvSpPr>
        <p:spPr>
          <a:xfrm>
            <a:off x="3379932" y="2610871"/>
            <a:ext cx="1569351" cy="1569351"/>
          </a:xfrm>
          <a:prstGeom prst="arc">
            <a:avLst>
              <a:gd name="adj1" fmla="val 10829272"/>
              <a:gd name="adj2" fmla="val 14993955"/>
            </a:avLst>
          </a:prstGeom>
          <a:gradFill flip="none" rotWithShape="1">
            <a:gsLst>
              <a:gs pos="0">
                <a:srgbClr val="FF388C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1481120" y="3268198"/>
            <a:ext cx="2683488" cy="198755"/>
          </a:xfrm>
          <a:custGeom>
            <a:avLst/>
            <a:gdLst/>
            <a:ahLst/>
            <a:cxnLst/>
            <a:rect l="l" t="t" r="r" b="b"/>
            <a:pathLst>
              <a:path w="2683488" h="198755">
                <a:moveTo>
                  <a:pt x="382779" y="0"/>
                </a:moveTo>
                <a:lnTo>
                  <a:pt x="2628517" y="0"/>
                </a:lnTo>
                <a:lnTo>
                  <a:pt x="2683488" y="153313"/>
                </a:lnTo>
                <a:lnTo>
                  <a:pt x="2683488" y="198755"/>
                </a:lnTo>
                <a:lnTo>
                  <a:pt x="0" y="198755"/>
                </a:lnTo>
                <a:lnTo>
                  <a:pt x="0" y="137247"/>
                </a:lnTo>
                <a:close/>
              </a:path>
            </a:pathLst>
          </a:cu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8" name="Group 37"/>
          <p:cNvGrpSpPr/>
          <p:nvPr/>
        </p:nvGrpSpPr>
        <p:grpSpPr>
          <a:xfrm>
            <a:off x="2769436" y="3418873"/>
            <a:ext cx="1066800" cy="730886"/>
            <a:chOff x="4611139" y="6082623"/>
            <a:chExt cx="3805179" cy="730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Placeholder 2"/>
                <p:cNvSpPr txBox="1">
                  <a:spLocks/>
                </p:cNvSpPr>
                <p:nvPr/>
              </p:nvSpPr>
              <p:spPr>
                <a:xfrm flipH="1">
                  <a:off x="4611139" y="6435567"/>
                  <a:ext cx="3805179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1 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11139" y="6435567"/>
                  <a:ext cx="3805179" cy="377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11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/>
            <p:cNvCxnSpPr/>
            <p:nvPr/>
          </p:nvCxnSpPr>
          <p:spPr>
            <a:xfrm>
              <a:off x="4611139" y="6082623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/>
          <p:cNvSpPr txBox="1"/>
          <p:nvPr/>
        </p:nvSpPr>
        <p:spPr>
          <a:xfrm rot="20380902">
            <a:off x="5400974" y="-4242281"/>
            <a:ext cx="9006600" cy="77251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49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49600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rot="16200000">
            <a:off x="1269737" y="3155681"/>
            <a:ext cx="469232" cy="469232"/>
            <a:chOff x="6166188" y="4108787"/>
            <a:chExt cx="469232" cy="469232"/>
          </a:xfrm>
        </p:grpSpPr>
        <p:sp>
          <p:nvSpPr>
            <p:cNvPr id="43" name="Arc 42"/>
            <p:cNvSpPr/>
            <p:nvPr/>
          </p:nvSpPr>
          <p:spPr>
            <a:xfrm>
              <a:off x="6166188" y="4108787"/>
              <a:ext cx="469232" cy="4692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Oval 43"/>
            <p:cNvSpPr/>
            <p:nvPr/>
          </p:nvSpPr>
          <p:spPr>
            <a:xfrm>
              <a:off x="6455500" y="4245701"/>
              <a:ext cx="43013" cy="43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6" name="Group 45"/>
          <p:cNvGrpSpPr/>
          <p:nvPr/>
        </p:nvGrpSpPr>
        <p:grpSpPr>
          <a:xfrm rot="4139060">
            <a:off x="3621358" y="2335483"/>
            <a:ext cx="469232" cy="469232"/>
            <a:chOff x="6166188" y="4108787"/>
            <a:chExt cx="469232" cy="469232"/>
          </a:xfrm>
        </p:grpSpPr>
        <p:sp>
          <p:nvSpPr>
            <p:cNvPr id="47" name="Arc 46"/>
            <p:cNvSpPr/>
            <p:nvPr/>
          </p:nvSpPr>
          <p:spPr>
            <a:xfrm>
              <a:off x="6166188" y="4108787"/>
              <a:ext cx="469232" cy="4692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8" name="Oval 47"/>
            <p:cNvSpPr/>
            <p:nvPr/>
          </p:nvSpPr>
          <p:spPr>
            <a:xfrm>
              <a:off x="6455500" y="4245701"/>
              <a:ext cx="43013" cy="43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9" name="Group 48"/>
          <p:cNvGrpSpPr/>
          <p:nvPr/>
        </p:nvGrpSpPr>
        <p:grpSpPr>
          <a:xfrm rot="20402058">
            <a:off x="6331437" y="1717519"/>
            <a:ext cx="857756" cy="501060"/>
            <a:chOff x="6096000" y="5367460"/>
            <a:chExt cx="964096" cy="373341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096000" y="5740801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6024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Изчисляване</a:t>
            </a:r>
          </a:p>
          <a:p>
            <a:pPr lvl="1"/>
            <a:r>
              <a:rPr lang="bg-BG" dirty="0"/>
              <a:t>Метод на </a:t>
            </a:r>
            <a:r>
              <a:rPr lang="bg-BG" dirty="0" err="1"/>
              <a:t>Гур</a:t>
            </a:r>
            <a:r>
              <a:rPr lang="en-GB" dirty="0"/>
              <a:t>ò</a:t>
            </a:r>
            <a:r>
              <a:rPr lang="bg-BG" dirty="0"/>
              <a:t> (</a:t>
            </a:r>
            <a:r>
              <a:rPr lang="en-US" dirty="0" err="1"/>
              <a:t>Gouraud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всеки връх се изчислява цвета чрез нормала и косинус от ъгъла</a:t>
            </a:r>
          </a:p>
          <a:p>
            <a:pPr lvl="1"/>
            <a:r>
              <a:rPr lang="bg-BG" dirty="0"/>
              <a:t>За вътрешните точки се </a:t>
            </a:r>
            <a:r>
              <a:rPr lang="bg-BG" dirty="0" err="1"/>
              <a:t>интерполира</a:t>
            </a:r>
            <a:endParaRPr lang="bg-BG" dirty="0"/>
          </a:p>
        </p:txBody>
      </p:sp>
      <p:sp>
        <p:nvSpPr>
          <p:cNvPr id="3" name="Freeform 2"/>
          <p:cNvSpPr/>
          <p:nvPr/>
        </p:nvSpPr>
        <p:spPr>
          <a:xfrm>
            <a:off x="2117624" y="4495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935506" y="2971800"/>
            <a:ext cx="340660" cy="152400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387354" y="3505200"/>
            <a:ext cx="775446" cy="139849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37863" y="4357497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6249051" y="4765391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8" name="Group 17"/>
          <p:cNvGrpSpPr/>
          <p:nvPr/>
        </p:nvGrpSpPr>
        <p:grpSpPr>
          <a:xfrm>
            <a:off x="2389094" y="3790886"/>
            <a:ext cx="1801906" cy="704914"/>
            <a:chOff x="269544" y="4667187"/>
            <a:chExt cx="1801906" cy="70491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9544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 цвят А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69544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63553" y="4204447"/>
            <a:ext cx="1801906" cy="704914"/>
            <a:chOff x="332297" y="4667187"/>
            <a:chExt cx="1801906" cy="70491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995615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 цвят Б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32297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4791635" y="449580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8" name="Group 27"/>
          <p:cNvGrpSpPr/>
          <p:nvPr/>
        </p:nvGrpSpPr>
        <p:grpSpPr>
          <a:xfrm>
            <a:off x="4915770" y="3091639"/>
            <a:ext cx="1736042" cy="1404161"/>
            <a:chOff x="995614" y="4667187"/>
            <a:chExt cx="1736042" cy="140416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995614" y="4667187"/>
              <a:ext cx="1736042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Интерполиранцвят</a:t>
              </a:r>
              <a:r>
                <a:rPr lang="bg-BG" sz="1800" b="0" dirty="0">
                  <a:solidFill>
                    <a:schemeClr val="bg1"/>
                  </a:solidFill>
                </a:rPr>
                <a:t> от А и Б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995614" y="4667188"/>
              <a:ext cx="0" cy="14041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6775681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Задача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Осветен чайник</a:t>
            </a:r>
          </a:p>
          <a:p>
            <a:pPr lvl="1"/>
            <a:r>
              <a:rPr lang="bg-BG" dirty="0"/>
              <a:t>По-добро осветяване – </a:t>
            </a:r>
            <a:r>
              <a:rPr lang="bg-BG" dirty="0" err="1"/>
              <a:t>ламбертово</a:t>
            </a:r>
            <a:endParaRPr lang="bg-BG" dirty="0"/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MeshLambertMaterial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Ще използваме същия син цвят</a:t>
            </a:r>
          </a:p>
        </p:txBody>
      </p:sp>
    </p:spTree>
    <p:extLst>
      <p:ext uri="{BB962C8B-B14F-4D97-AF65-F5344CB8AC3E}">
        <p14:creationId xmlns:p14="http://schemas.microsoft.com/office/powerpoint/2010/main" val="167287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Осъзнава се извивката на повърхността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AAF48668-5751-4467-B2D1-34FAD18CCB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8814788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Фонгов</a:t>
            </a:r>
            <a:r>
              <a:rPr lang="bg-BG" dirty="0"/>
              <a:t>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 на </a:t>
            </a:r>
            <a:r>
              <a:rPr lang="bg-BG" dirty="0" err="1"/>
              <a:t>Фонг</a:t>
            </a:r>
            <a:r>
              <a:rPr lang="bg-BG" dirty="0"/>
              <a:t> (</a:t>
            </a:r>
            <a:r>
              <a:rPr lang="en-US" dirty="0" err="1"/>
              <a:t>Phong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всеки връх се изчислява </a:t>
            </a:r>
            <a:r>
              <a:rPr lang="bg-BG" dirty="0" err="1"/>
              <a:t>нормала</a:t>
            </a:r>
            <a:endParaRPr lang="bg-BG" dirty="0"/>
          </a:p>
          <a:p>
            <a:pPr lvl="1"/>
            <a:r>
              <a:rPr lang="bg-BG" dirty="0"/>
              <a:t>За вътрешните точки тя се </a:t>
            </a:r>
            <a:r>
              <a:rPr lang="bg-BG" dirty="0" err="1"/>
              <a:t>интерполира</a:t>
            </a:r>
            <a:endParaRPr lang="bg-BG" dirty="0"/>
          </a:p>
          <a:p>
            <a:pPr lvl="1"/>
            <a:r>
              <a:rPr lang="bg-BG" dirty="0"/>
              <a:t>С нея и с косинус се изчислява цветът</a:t>
            </a:r>
          </a:p>
        </p:txBody>
      </p:sp>
      <p:sp>
        <p:nvSpPr>
          <p:cNvPr id="4" name="Freeform 3"/>
          <p:cNvSpPr/>
          <p:nvPr/>
        </p:nvSpPr>
        <p:spPr>
          <a:xfrm>
            <a:off x="2117624" y="4876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20566" y="3733800"/>
            <a:ext cx="226179" cy="1013103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452964" y="3886200"/>
            <a:ext cx="709836" cy="1274944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37863" y="4738497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249051" y="5146391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057400" y="4114800"/>
            <a:ext cx="2073376" cy="704914"/>
            <a:chOff x="-1926" y="4610101"/>
            <a:chExt cx="2073376" cy="70491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-1926" y="4610101"/>
              <a:ext cx="141005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А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-1926" y="4610101"/>
              <a:ext cx="207337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732494" y="4705286"/>
            <a:ext cx="2030506" cy="704914"/>
            <a:chOff x="332297" y="4667187"/>
            <a:chExt cx="2030506" cy="70491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995615" y="4667187"/>
              <a:ext cx="13671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Б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2297" y="4667187"/>
              <a:ext cx="20305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4791635" y="487680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6" name="Group 15"/>
          <p:cNvGrpSpPr/>
          <p:nvPr/>
        </p:nvGrpSpPr>
        <p:grpSpPr>
          <a:xfrm>
            <a:off x="3804576" y="4343400"/>
            <a:ext cx="1942230" cy="1782328"/>
            <a:chOff x="995614" y="3589773"/>
            <a:chExt cx="1942230" cy="1782328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995614" y="4667187"/>
              <a:ext cx="1942230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Интерполирана</a:t>
              </a:r>
              <a:r>
                <a:rPr lang="bg-BG" sz="1800" b="0" dirty="0">
                  <a:solidFill>
                    <a:schemeClr val="bg1"/>
                  </a:solidFill>
                </a:rPr>
                <a:t>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от А и Б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260254" y="3589773"/>
              <a:ext cx="677590" cy="107741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V="1">
            <a:off x="4958626" y="3733800"/>
            <a:ext cx="196721" cy="1141978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7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материал </a:t>
            </a:r>
            <a:r>
              <a:rPr lang="en-US" dirty="0" err="1">
                <a:solidFill>
                  <a:srgbClr val="FF388C"/>
                </a:solidFill>
              </a:rPr>
              <a:t>MeshPhongMaterial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99C132BB-8785-4C46-B86C-5B631FAC43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41035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Ламбертов и </a:t>
                </a:r>
                <a:r>
                  <a:rPr lang="bg-BG" dirty="0" err="1"/>
                  <a:t>фонгов</a:t>
                </a:r>
                <a:r>
                  <a:rPr lang="bg-BG" dirty="0"/>
                  <a:t> материал</a:t>
                </a:r>
              </a:p>
              <a:p>
                <a:pPr lvl="1"/>
                <a:r>
                  <a:rPr lang="bg-BG" dirty="0"/>
                  <a:t>Брой върхове –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4К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Брой пиксели –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0К</m:t>
                    </m:r>
                  </m:oMath>
                </a14:m>
                <a:r>
                  <a:rPr lang="bg-BG" dirty="0"/>
                  <a:t> (оптимистично)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12251"/>
                  </p:ext>
                </p:extLst>
              </p:nvPr>
            </p:nvGraphicFramePr>
            <p:xfrm>
              <a:off x="914400" y="3224854"/>
              <a:ext cx="7772400" cy="31759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179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Ламбертов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Фонгов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Нормален вектор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Взет наготово</a:t>
                          </a:r>
                          <a:endParaRPr lang="en-US" baseline="0" dirty="0">
                            <a:latin typeface="Candara" panose="020E0502030303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Взет наготово за върховете</a:t>
                          </a:r>
                        </a:p>
                        <a:p>
                          <a:pPr algn="ctr"/>
                          <a:r>
                            <a:rPr lang="bg-BG" dirty="0" err="1">
                              <a:latin typeface="Candara" panose="020E0502030303020204" pitchFamily="34" charset="0"/>
                            </a:rPr>
                            <a:t>Интерполиран</a:t>
                          </a:r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Ъгъл до вектора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върховете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</a:t>
                          </a:r>
                          <a:r>
                            <a:rPr lang="bg-BG" baseline="0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  <a:br>
                            <a:rPr lang="bg-BG" baseline="0" dirty="0">
                              <a:latin typeface="Candara" panose="020E0502030303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Затъмнен цвят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върховете</a:t>
                          </a:r>
                        </a:p>
                        <a:p>
                          <a:pPr algn="ctr"/>
                          <a:r>
                            <a:rPr lang="bg-BG" dirty="0" err="1">
                              <a:latin typeface="Candara" panose="020E0502030303020204" pitchFamily="34" charset="0"/>
                            </a:rPr>
                            <a:t>Интерполиран</a:t>
                          </a:r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пикселите</a:t>
                          </a:r>
                          <a:br>
                            <a:rPr lang="bg-BG" dirty="0">
                              <a:latin typeface="Candara" panose="020E0502030303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12251"/>
                  </p:ext>
                </p:extLst>
              </p:nvPr>
            </p:nvGraphicFramePr>
            <p:xfrm>
              <a:off x="914400" y="3224854"/>
              <a:ext cx="7772400" cy="31759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179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Ламбертов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Фонгов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Нормален вектор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55333" r="-108617" b="-19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55333" r="-931" b="-19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Ъгъл до вектора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166429" r="-108617" b="-10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166429" r="-931" b="-10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Затъмнен цвят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248667" r="-108617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248667" r="-931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665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  <a:p>
            <a:pPr lvl="1"/>
            <a:r>
              <a:rPr lang="bg-BG" dirty="0" err="1"/>
              <a:t>Ламбертов</a:t>
            </a:r>
            <a:r>
              <a:rPr lang="bg-BG" dirty="0"/>
              <a:t> е по-бърз от </a:t>
            </a:r>
            <a:r>
              <a:rPr lang="bg-BG" dirty="0" err="1"/>
              <a:t>фонгов</a:t>
            </a:r>
            <a:endParaRPr lang="bg-BG" dirty="0"/>
          </a:p>
          <a:p>
            <a:pPr lvl="1"/>
            <a:r>
              <a:rPr lang="bg-BG" dirty="0"/>
              <a:t>При големи стени </a:t>
            </a:r>
            <a:r>
              <a:rPr lang="bg-BG" dirty="0" err="1"/>
              <a:t>ламбертовият</a:t>
            </a:r>
            <a:r>
              <a:rPr lang="bg-BG" dirty="0"/>
              <a:t> има проблеми с лъскавина</a:t>
            </a:r>
          </a:p>
        </p:txBody>
      </p:sp>
      <p:sp>
        <p:nvSpPr>
          <p:cNvPr id="4" name="Freeform 3"/>
          <p:cNvSpPr/>
          <p:nvPr/>
        </p:nvSpPr>
        <p:spPr>
          <a:xfrm>
            <a:off x="2117624" y="4306891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4614870" y="1600200"/>
                </a:lnTo>
                <a:lnTo>
                  <a:pt x="4034401" y="600006"/>
                </a:lnTo>
                <a:lnTo>
                  <a:pt x="2300730" y="277721"/>
                </a:lnTo>
                <a:lnTo>
                  <a:pt x="508278" y="1600200"/>
                </a:lnTo>
                <a:lnTo>
                  <a:pt x="0" y="16002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500">
                <a:schemeClr val="accent1"/>
              </a:gs>
              <a:gs pos="52000">
                <a:schemeClr val="tx2">
                  <a:lumMod val="75000"/>
                </a:schemeClr>
              </a:gs>
              <a:gs pos="62000">
                <a:schemeClr val="bg1"/>
              </a:gs>
              <a:gs pos="73000">
                <a:schemeClr val="tx2">
                  <a:lumMod val="50000"/>
                </a:schemeClr>
              </a:gs>
              <a:gs pos="8600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66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935506" y="2782891"/>
            <a:ext cx="340660" cy="152400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387354" y="3316291"/>
            <a:ext cx="775446" cy="139849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37863" y="4168588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249051" y="4576482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389094" y="3601977"/>
            <a:ext cx="1801906" cy="704914"/>
            <a:chOff x="269544" y="4667187"/>
            <a:chExt cx="1801906" cy="70491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269544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 цвят А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69544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463553" y="4015538"/>
            <a:ext cx="1801906" cy="704914"/>
            <a:chOff x="332297" y="4667187"/>
            <a:chExt cx="1801906" cy="70491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995615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 цвят Б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2297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11588" y="2362200"/>
            <a:ext cx="1736042" cy="2222597"/>
            <a:chOff x="995614" y="4394948"/>
            <a:chExt cx="1736042" cy="2222597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995614" y="4394948"/>
              <a:ext cx="1736042" cy="97715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лъскавина няма как да се получи от А и Б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995614" y="4394948"/>
              <a:ext cx="0" cy="222259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223037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това занятие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Външен вид на обекти</a:t>
            </a:r>
          </a:p>
          <a:p>
            <a:r>
              <a:rPr lang="bg-BG" dirty="0"/>
              <a:t>Осветяване и оцветяване</a:t>
            </a:r>
          </a:p>
          <a:p>
            <a:r>
              <a:rPr lang="bg-BG" dirty="0"/>
              <a:t>Реализиране на прозрачност</a:t>
            </a:r>
          </a:p>
          <a:p>
            <a:r>
              <a:rPr lang="bg-BG" dirty="0"/>
              <a:t>Работа със светлини и сенки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7069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 на сравнението</a:t>
                </a:r>
              </a:p>
              <a:p>
                <a:pPr lvl="1"/>
                <a:r>
                  <a:rPr lang="bg-BG" dirty="0"/>
                  <a:t>Два паралелни чайника</a:t>
                </a:r>
              </a:p>
              <a:p>
                <a:pPr lvl="1"/>
                <a:r>
                  <a:rPr lang="bg-BG" dirty="0"/>
                  <a:t>Единият </a:t>
                </a:r>
                <a:r>
                  <a:rPr lang="bg-BG" dirty="0" err="1"/>
                  <a:t>ламбертов</a:t>
                </a:r>
                <a:r>
                  <a:rPr lang="bg-BG" dirty="0"/>
                  <a:t>, другият </a:t>
                </a:r>
                <a:r>
                  <a:rPr lang="bg-BG" dirty="0" err="1"/>
                  <a:t>фонгов</a:t>
                </a:r>
                <a:endParaRPr lang="bg-BG" dirty="0"/>
              </a:p>
              <a:p>
                <a:pPr lvl="1"/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10</m:t>
                    </m:r>
                  </m:oMath>
                </a14:m>
                <a:r>
                  <a:rPr lang="bg-BG" dirty="0"/>
                  <a:t> пъти по-малко върхове и стени</a:t>
                </a:r>
              </a:p>
              <a:p>
                <a:pPr lvl="1"/>
                <a:r>
                  <a:rPr lang="bg-BG" dirty="0"/>
                  <a:t>По-силна светлина чрез </a:t>
                </a:r>
                <a:r>
                  <a:rPr lang="en-US" dirty="0">
                    <a:solidFill>
                      <a:srgbClr val="FF388C"/>
                    </a:solidFill>
                  </a:rPr>
                  <a:t>intensity</a:t>
                </a:r>
              </a:p>
              <a:p>
                <a:r>
                  <a:rPr lang="bg-BG" dirty="0"/>
                  <a:t>Очакване</a:t>
                </a:r>
              </a:p>
              <a:p>
                <a:pPr lvl="1"/>
                <a:r>
                  <a:rPr lang="bg-BG" dirty="0"/>
                  <a:t>По-ръбати чайници</a:t>
                </a:r>
              </a:p>
              <a:p>
                <a:pPr lvl="1"/>
                <a:r>
                  <a:rPr lang="bg-BG" dirty="0"/>
                  <a:t>По-лъскави повърхности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00740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 err="1"/>
              <a:t>Ламберт</a:t>
            </a:r>
            <a:r>
              <a:rPr lang="bg-BG" dirty="0"/>
              <a:t> (вляво) губи лъскавина</a:t>
            </a:r>
          </a:p>
          <a:p>
            <a:pPr lvl="1"/>
            <a:r>
              <a:rPr lang="bg-BG" dirty="0" err="1"/>
              <a:t>Фонг</a:t>
            </a:r>
            <a:r>
              <a:rPr lang="bg-BG" dirty="0"/>
              <a:t> (вдясно) я намира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7822CE1-1C4B-48FF-B18C-2D6C11795B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2179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E105BF-E0F1-4335-9774-6766E9A52132}"/>
              </a:ext>
            </a:extLst>
          </p:cNvPr>
          <p:cNvGrpSpPr/>
          <p:nvPr/>
        </p:nvGrpSpPr>
        <p:grpSpPr>
          <a:xfrm>
            <a:off x="6096000" y="2895600"/>
            <a:ext cx="1295398" cy="1371599"/>
            <a:chOff x="995614" y="4394949"/>
            <a:chExt cx="1295398" cy="1371599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6D5135E-9751-40AC-AA24-4DCF1C344859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Лъскавина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08E5CD-0D7F-46EC-B33E-ED4BF2D70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614" y="4394950"/>
              <a:ext cx="0" cy="13715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A7421-67CA-44F1-9477-A913137DDF1E}"/>
              </a:ext>
            </a:extLst>
          </p:cNvPr>
          <p:cNvGrpSpPr/>
          <p:nvPr/>
        </p:nvGrpSpPr>
        <p:grpSpPr>
          <a:xfrm>
            <a:off x="3304034" y="2895600"/>
            <a:ext cx="1295398" cy="1219200"/>
            <a:chOff x="995614" y="4394949"/>
            <a:chExt cx="1295398" cy="1219200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72FAC79-2032-416C-AA99-CC611A2AC728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Матовина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90C51B-1EC7-46BC-AA06-99A81875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614" y="4394950"/>
              <a:ext cx="0" cy="12191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8473306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Фасетно</a:t>
            </a:r>
            <a:r>
              <a:rPr lang="bg-BG" dirty="0"/>
              <a:t> осветяване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Фасетно</a:t>
            </a:r>
            <a:r>
              <a:rPr lang="bg-BG" dirty="0"/>
              <a:t> осветяване</a:t>
            </a:r>
          </a:p>
          <a:p>
            <a:pPr lvl="1"/>
            <a:r>
              <a:rPr lang="bg-BG" dirty="0"/>
              <a:t>По-бързо, с по-малко сметки</a:t>
            </a:r>
          </a:p>
          <a:p>
            <a:pPr lvl="1"/>
            <a:r>
              <a:rPr lang="bg-BG" dirty="0"/>
              <a:t>Всяка стена е еднакво </a:t>
            </a:r>
            <a:r>
              <a:rPr lang="bg-BG" dirty="0" err="1"/>
              <a:t>потъмнена</a:t>
            </a:r>
            <a:endParaRPr lang="bg-BG" dirty="0"/>
          </a:p>
          <a:p>
            <a:pPr lvl="1"/>
            <a:r>
              <a:rPr lang="bg-BG" dirty="0"/>
              <a:t>Свойство </a:t>
            </a:r>
            <a:r>
              <a:rPr lang="en-US" dirty="0" err="1">
                <a:solidFill>
                  <a:srgbClr val="FF388C"/>
                </a:solidFill>
              </a:rPr>
              <a:t>flatShading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bg-BG" dirty="0" err="1"/>
              <a:t>фонгов</a:t>
            </a:r>
            <a:r>
              <a:rPr lang="bg-BG" dirty="0"/>
              <a:t> материал</a:t>
            </a:r>
          </a:p>
          <a:p>
            <a:pPr lvl="1"/>
            <a:endParaRPr lang="bg-BG" dirty="0"/>
          </a:p>
        </p:txBody>
      </p:sp>
      <p:sp>
        <p:nvSpPr>
          <p:cNvPr id="3" name="Freeform 2"/>
          <p:cNvSpPr/>
          <p:nvPr/>
        </p:nvSpPr>
        <p:spPr>
          <a:xfrm>
            <a:off x="2117624" y="4876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91623" y="4101353"/>
            <a:ext cx="162012" cy="966888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75077" y="5284694"/>
            <a:ext cx="1302123" cy="65059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170036" y="3852258"/>
            <a:ext cx="1913823" cy="1799989"/>
            <a:chOff x="160617" y="4667187"/>
            <a:chExt cx="1293037" cy="1799989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160617" y="4667187"/>
              <a:ext cx="1293037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Едно изчисление за цяла стена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453654" y="4667187"/>
              <a:ext cx="0" cy="17999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H="1" flipV="1">
            <a:off x="2393576" y="4773706"/>
            <a:ext cx="678106" cy="9893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352800" y="5333383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2946826" y="5637452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Oval 30"/>
          <p:cNvSpPr/>
          <p:nvPr/>
        </p:nvSpPr>
        <p:spPr>
          <a:xfrm>
            <a:off x="3733800" y="504008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Oval 31"/>
          <p:cNvSpPr/>
          <p:nvPr/>
        </p:nvSpPr>
        <p:spPr>
          <a:xfrm>
            <a:off x="4114800" y="4737845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Oval 32"/>
          <p:cNvSpPr/>
          <p:nvPr/>
        </p:nvSpPr>
        <p:spPr>
          <a:xfrm>
            <a:off x="2536220" y="5921838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Oval 33"/>
          <p:cNvSpPr/>
          <p:nvPr/>
        </p:nvSpPr>
        <p:spPr>
          <a:xfrm>
            <a:off x="2006215" y="6328432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237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Виждат се отделните стени на обекта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C1D7D459-A168-49D8-8F15-6113628C6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9FC8FC-6555-4564-8CD6-8417E1E91696}"/>
              </a:ext>
            </a:extLst>
          </p:cNvPr>
          <p:cNvGrpSpPr/>
          <p:nvPr/>
        </p:nvGrpSpPr>
        <p:grpSpPr>
          <a:xfrm>
            <a:off x="4876800" y="3609596"/>
            <a:ext cx="2971798" cy="685800"/>
            <a:chOff x="-680786" y="4394949"/>
            <a:chExt cx="2971798" cy="685800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8D5D6647-EC07-471B-8CA9-3C247B154A9D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6858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Четат му се ребрата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8E4F39F-B3E0-4A27-A209-5BE9CA36C059}"/>
                </a:ext>
              </a:extLst>
            </p:cNvPr>
            <p:cNvCxnSpPr>
              <a:cxnSpLocks/>
            </p:cNvCxnSpPr>
            <p:nvPr/>
          </p:nvCxnSpPr>
          <p:spPr>
            <a:xfrm>
              <a:off x="-680786" y="4394949"/>
              <a:ext cx="2971798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6740517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Лъскавина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Матов – гланцов обект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bg-BG" dirty="0" err="1"/>
                  <a:t>ламбертов</a:t>
                </a:r>
                <a:r>
                  <a:rPr lang="bg-BG" dirty="0"/>
                  <a:t> материал – матови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bg-BG" dirty="0" err="1"/>
                  <a:t>фонгов</a:t>
                </a:r>
                <a:r>
                  <a:rPr lang="bg-BG" dirty="0"/>
                  <a:t> – матови и гланцови, чрез </a:t>
                </a:r>
                <a:r>
                  <a:rPr lang="en-US" dirty="0">
                    <a:solidFill>
                      <a:srgbClr val="FF388C"/>
                    </a:solidFill>
                  </a:rPr>
                  <a:t>shininess</a:t>
                </a:r>
                <a:endParaRPr lang="bg-BG" dirty="0"/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Три чайника</a:t>
                </a:r>
                <a:r>
                  <a:rPr lang="en-US" dirty="0"/>
                  <a:t> </a:t>
                </a:r>
                <a:r>
                  <a:rPr lang="bg-BG" dirty="0"/>
                  <a:t>с различна лъскавост</a:t>
                </a:r>
              </a:p>
              <a:p>
                <a:pPr lvl="1"/>
                <a:r>
                  <a:rPr lang="bg-BG" dirty="0"/>
                  <a:t>Матов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bg-BG" dirty="0"/>
                  <a:t>), леко гланцов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50</m:t>
                    </m:r>
                  </m:oMath>
                </a14:m>
                <a:r>
                  <a:rPr lang="bg-BG" dirty="0"/>
                  <a:t>) и гланцов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300</m:t>
                    </m:r>
                  </m:oMath>
                </a14:m>
                <a:r>
                  <a:rPr lang="bg-BG" dirty="0"/>
                  <a:t>)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03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Лъскавината дава метално чувство</a:t>
            </a:r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74F1F3D7-EB43-4529-8C80-418850E331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648148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Прозрачност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Проблеми на прозрачността</a:t>
            </a:r>
          </a:p>
          <a:p>
            <a:pPr lvl="1"/>
            <a:r>
              <a:rPr lang="bg-BG" dirty="0"/>
              <a:t>За точност трябва трасиране на лъчи</a:t>
            </a:r>
          </a:p>
          <a:p>
            <a:pPr lvl="1"/>
            <a:r>
              <a:rPr lang="bg-BG" dirty="0"/>
              <a:t>На практика се ползват приближени алгоритми без трасиране</a:t>
            </a:r>
          </a:p>
          <a:p>
            <a:pPr lvl="1"/>
            <a:r>
              <a:rPr lang="bg-BG" dirty="0"/>
              <a:t>Създават дефекти</a:t>
            </a:r>
          </a:p>
          <a:p>
            <a:pPr lvl="1"/>
            <a:r>
              <a:rPr lang="bg-BG" dirty="0"/>
              <a:t>В по-новите версии на </a:t>
            </a:r>
            <a:r>
              <a:rPr lang="en-US" dirty="0"/>
              <a:t>Three.js</a:t>
            </a:r>
            <a:r>
              <a:rPr lang="bg-BG" dirty="0"/>
              <a:t> някои от тези дефекти са преодолени</a:t>
            </a:r>
          </a:p>
        </p:txBody>
      </p:sp>
    </p:spTree>
    <p:extLst>
      <p:ext uri="{BB962C8B-B14F-4D97-AF65-F5344CB8AC3E}">
        <p14:creationId xmlns:p14="http://schemas.microsoft.com/office/powerpoint/2010/main" val="419087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Прозрачен чайник</a:t>
                </a:r>
              </a:p>
              <a:p>
                <a:pPr lvl="1"/>
                <a:r>
                  <a:rPr lang="bg-BG" dirty="0"/>
                  <a:t>Наличие на прозрачност с </a:t>
                </a:r>
                <a:r>
                  <a:rPr lang="en-US" dirty="0">
                    <a:solidFill>
                      <a:srgbClr val="FF388C"/>
                    </a:solidFill>
                  </a:rPr>
                  <a:t>transparency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Степен на прозрачност с </a:t>
                </a:r>
                <a:r>
                  <a:rPr lang="en-US" dirty="0">
                    <a:solidFill>
                      <a:srgbClr val="FF388C"/>
                    </a:solidFill>
                  </a:rPr>
                  <a:t>opacity</a:t>
                </a:r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bg-BG" dirty="0"/>
                  <a:t>=прозрачно до 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bg-BG" dirty="0"/>
                  <a:t>=непрозрачно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да виждаме и гърба, </a:t>
                </a:r>
                <a:r>
                  <a:rPr lang="en-US" dirty="0">
                    <a:solidFill>
                      <a:srgbClr val="FF388C"/>
                    </a:solidFill>
                  </a:rPr>
                  <a:t>side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става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DoubleSide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премахване на дефекти от реда на рисуване изключваме </a:t>
                </a:r>
                <a:r>
                  <a:rPr lang="en-US" dirty="0" err="1">
                    <a:solidFill>
                      <a:srgbClr val="FF388C"/>
                    </a:solidFill>
                  </a:rPr>
                  <a:t>depthWrite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07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Прозрачен чайник в прозрачен чайник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DFEB09CD-E33D-4F7F-92B1-3D1276C8E3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009608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 с дръжката със </a:t>
            </a:r>
            <a:r>
              <a:rPr lang="bg-BG" dirty="0">
                <a:solidFill>
                  <a:srgbClr val="FF388C"/>
                </a:solidFill>
              </a:rPr>
              <a:t>стар </a:t>
            </a:r>
            <a:r>
              <a:rPr lang="en-US" dirty="0">
                <a:solidFill>
                  <a:srgbClr val="FF388C"/>
                </a:solidFill>
              </a:rPr>
              <a:t>Three.js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Алгоритмът изисква специфичен ред на рисуване на прозрачни стени</a:t>
            </a:r>
          </a:p>
          <a:p>
            <a:pPr lvl="1"/>
            <a:r>
              <a:rPr lang="bg-BG" dirty="0"/>
              <a:t>Пренареждането е скъпо</a:t>
            </a:r>
          </a:p>
        </p:txBody>
      </p:sp>
      <p:pic>
        <p:nvPicPr>
          <p:cNvPr id="81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9" b="18970"/>
          <a:stretch/>
        </p:blipFill>
        <p:spPr bwMode="auto">
          <a:xfrm>
            <a:off x="914400" y="2514600"/>
            <a:ext cx="7315200" cy="3610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E06C0A-E4D9-42B4-BB7D-CA046813E18D}"/>
              </a:ext>
            </a:extLst>
          </p:cNvPr>
          <p:cNvGrpSpPr/>
          <p:nvPr/>
        </p:nvGrpSpPr>
        <p:grpSpPr>
          <a:xfrm>
            <a:off x="228600" y="2877678"/>
            <a:ext cx="2514600" cy="880506"/>
            <a:chOff x="269544" y="4744579"/>
            <a:chExt cx="2514600" cy="88050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82F59B13-D450-4FCC-B859-D928BB033B7C}"/>
                </a:ext>
              </a:extLst>
            </p:cNvPr>
            <p:cNvSpPr txBox="1">
              <a:spLocks/>
            </p:cNvSpPr>
            <p:nvPr/>
          </p:nvSpPr>
          <p:spPr>
            <a:xfrm>
              <a:off x="269544" y="4744579"/>
              <a:ext cx="1559256" cy="88050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Със сегашния </a:t>
              </a:r>
              <a:r>
                <a:rPr lang="en-US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Three.js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това не става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D75CE-B943-46AC-AA0C-CFB1D471F17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44" y="4744579"/>
              <a:ext cx="25146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74351971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Материали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280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Частично решение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Ред на рисуване</a:t>
            </a:r>
          </a:p>
          <a:p>
            <a:pPr lvl="1"/>
            <a:r>
              <a:rPr lang="bg-BG" dirty="0"/>
              <a:t>Първо по-отдалечените стени</a:t>
            </a:r>
          </a:p>
          <a:p>
            <a:pPr lvl="1"/>
            <a:r>
              <a:rPr lang="bg-BG" dirty="0"/>
              <a:t>После по-близките стени</a:t>
            </a:r>
          </a:p>
          <a:p>
            <a:pPr lvl="1"/>
            <a:r>
              <a:rPr lang="bg-BG" dirty="0"/>
              <a:t>Редът на рисуване е в </a:t>
            </a:r>
            <a:r>
              <a:rPr lang="en-US" dirty="0" err="1">
                <a:solidFill>
                  <a:srgbClr val="FF388C"/>
                </a:solidFill>
              </a:rPr>
              <a:t>renderOrder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Цепим го на две с </a:t>
            </a:r>
            <a:r>
              <a:rPr lang="en-US" dirty="0" err="1">
                <a:solidFill>
                  <a:srgbClr val="FF388C"/>
                </a:solidFill>
              </a:rPr>
              <a:t>BackSide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FrontSide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9543" y="4964539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3306" y="5410201"/>
            <a:ext cx="1559256" cy="627522"/>
            <a:chOff x="269544" y="4744579"/>
            <a:chExt cx="1559256" cy="627522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Arc 20"/>
          <p:cNvSpPr/>
          <p:nvPr/>
        </p:nvSpPr>
        <p:spPr>
          <a:xfrm>
            <a:off x="2971800" y="4952999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Arc 23"/>
          <p:cNvSpPr/>
          <p:nvPr/>
        </p:nvSpPr>
        <p:spPr>
          <a:xfrm rot="10800000">
            <a:off x="2971801" y="4952999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4019947" y="4495800"/>
            <a:ext cx="1771253" cy="582705"/>
            <a:chOff x="-301439" y="4789395"/>
            <a:chExt cx="1771253" cy="582705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331226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 flipH="1" flipV="1">
            <a:off x="4370294" y="5674659"/>
            <a:ext cx="3361766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087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два вложени обекта</a:t>
            </a:r>
          </a:p>
          <a:p>
            <a:pPr lvl="1"/>
            <a:r>
              <a:rPr lang="bg-BG" dirty="0"/>
              <a:t>Цепим ги на две</a:t>
            </a:r>
          </a:p>
          <a:p>
            <a:pPr lvl="1"/>
            <a:r>
              <a:rPr lang="bg-BG" dirty="0"/>
              <a:t>Рисуваме в желания ред всяка половина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9543" y="3467433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2971800" y="3455893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Arc 7"/>
          <p:cNvSpPr/>
          <p:nvPr/>
        </p:nvSpPr>
        <p:spPr>
          <a:xfrm rot="10800000">
            <a:off x="2971801" y="3455893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370294" y="4177553"/>
            <a:ext cx="3361766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2092256" y="2576351"/>
            <a:ext cx="3054487" cy="3054487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Arc 13"/>
          <p:cNvSpPr/>
          <p:nvPr/>
        </p:nvSpPr>
        <p:spPr>
          <a:xfrm rot="10800000">
            <a:off x="2092257" y="2576351"/>
            <a:ext cx="3054487" cy="3054487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" name="Group 3"/>
          <p:cNvGrpSpPr/>
          <p:nvPr/>
        </p:nvGrpSpPr>
        <p:grpSpPr>
          <a:xfrm>
            <a:off x="1573306" y="3913095"/>
            <a:ext cx="1559256" cy="627522"/>
            <a:chOff x="269544" y="4744579"/>
            <a:chExt cx="1559256" cy="627522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63312" y="3164542"/>
            <a:ext cx="1766841" cy="582705"/>
            <a:chOff x="-301439" y="4789395"/>
            <a:chExt cx="1766841" cy="582705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326814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72203" y="4827494"/>
            <a:ext cx="1559256" cy="627522"/>
            <a:chOff x="269544" y="4744579"/>
            <a:chExt cx="1559256" cy="627522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058046" y="2057400"/>
            <a:ext cx="1733154" cy="582705"/>
            <a:chOff x="-301439" y="4789395"/>
            <a:chExt cx="1733154" cy="582705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93127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77997451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Нов вариант</a:t>
            </a:r>
          </a:p>
          <a:p>
            <a:pPr lvl="1"/>
            <a:r>
              <a:rPr lang="bg-BG" dirty="0"/>
              <a:t>С правилен ред на рисуване на лице и опако</a:t>
            </a:r>
            <a:endParaRPr lang="en-US" dirty="0"/>
          </a:p>
          <a:p>
            <a:pPr lvl="2"/>
            <a:r>
              <a:rPr lang="en-US" dirty="0"/>
              <a:t>(</a:t>
            </a:r>
            <a:r>
              <a:rPr lang="bg-BG" dirty="0"/>
              <a:t>конкретно в този пример нямаше нужда от това)</a:t>
            </a:r>
          </a:p>
          <a:p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640461C3-F5D7-4AA9-8AEF-7EE385AC2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1318664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Увеличен кадър</a:t>
            </a:r>
          </a:p>
          <a:p>
            <a:pPr lvl="1"/>
            <a:r>
              <a:rPr lang="bg-BG" dirty="0"/>
              <a:t>Изглежда по-добре</a:t>
            </a:r>
          </a:p>
        </p:txBody>
      </p:sp>
      <p:pic>
        <p:nvPicPr>
          <p:cNvPr id="4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400" y="1600200"/>
            <a:ext cx="7315200" cy="44532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95726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Помощен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Нормален материал</a:t>
            </a:r>
          </a:p>
          <a:p>
            <a:pPr lvl="1"/>
            <a:r>
              <a:rPr lang="bg-BG" dirty="0"/>
              <a:t>Оцветяването е според ориентацията, изчислена от нормалния вектор</a:t>
            </a:r>
          </a:p>
          <a:p>
            <a:pPr lvl="1"/>
            <a:r>
              <a:rPr lang="bg-BG" dirty="0"/>
              <a:t>Нормален не в смисъл на естествен</a:t>
            </a:r>
          </a:p>
          <a:p>
            <a:pPr lvl="1"/>
            <a:r>
              <a:rPr lang="bg-BG" dirty="0"/>
              <a:t>Инспекция за непрекъснатост на нормалите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MeshNormalMaterial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9156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Цветът зависи от ориентацията на повърхността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023E7BB-A178-4941-A6B6-F5C4E151C3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468741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Нормали</a:t>
            </a:r>
            <a:r>
              <a:rPr lang="bg-BG" dirty="0"/>
              <a:t> с вектори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Помощни обекти в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Класове </a:t>
            </a:r>
            <a:r>
              <a:rPr lang="en-US" dirty="0">
                <a:solidFill>
                  <a:srgbClr val="FF388C"/>
                </a:solidFill>
              </a:rPr>
              <a:t>…Helper</a:t>
            </a:r>
          </a:p>
          <a:p>
            <a:pPr lvl="1"/>
            <a:r>
              <a:rPr lang="bg-BG" dirty="0"/>
              <a:t>Рисуват помощни елементи, за да се види някакъв обект или свойство</a:t>
            </a:r>
            <a:endParaRPr lang="en-US" dirty="0"/>
          </a:p>
          <a:p>
            <a:r>
              <a:rPr lang="bg-BG" dirty="0" err="1"/>
              <a:t>Нормали</a:t>
            </a:r>
            <a:r>
              <a:rPr lang="bg-BG" dirty="0"/>
              <a:t> с вектори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VertexNormalHelper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Рисува отсечки по нормалните вектори във всеки връх на геометрията на обект</a:t>
            </a:r>
          </a:p>
        </p:txBody>
      </p:sp>
    </p:spTree>
    <p:extLst>
      <p:ext uri="{BB962C8B-B14F-4D97-AF65-F5344CB8AC3E}">
        <p14:creationId xmlns:p14="http://schemas.microsoft.com/office/powerpoint/2010/main" val="229005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Трагедия!</a:t>
            </a:r>
          </a:p>
          <a:p>
            <a:pPr lvl="1"/>
            <a:r>
              <a:rPr lang="bg-BG" dirty="0"/>
              <a:t>В по-старите версии на </a:t>
            </a:r>
            <a:r>
              <a:rPr lang="en-US" dirty="0"/>
              <a:t>Three.js</a:t>
            </a:r>
            <a:r>
              <a:rPr lang="bg-BG" dirty="0"/>
              <a:t> класът </a:t>
            </a:r>
            <a:r>
              <a:rPr lang="en-US" dirty="0" err="1">
                <a:solidFill>
                  <a:srgbClr val="FF388C"/>
                </a:solidFill>
              </a:rPr>
              <a:t>VertexNormalHelper</a:t>
            </a:r>
            <a:r>
              <a:rPr lang="bg-BG" dirty="0"/>
              <a:t> е бил вграден</a:t>
            </a:r>
          </a:p>
          <a:p>
            <a:pPr lvl="1"/>
            <a:r>
              <a:rPr lang="bg-BG" dirty="0"/>
              <a:t>В по-новите е външен файл в </a:t>
            </a:r>
            <a:r>
              <a:rPr lang="en-GB" dirty="0">
                <a:solidFill>
                  <a:srgbClr val="FF388C"/>
                </a:solidFill>
              </a:rPr>
              <a:t>/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m</a:t>
            </a:r>
            <a:r>
              <a:rPr lang="en-GB" dirty="0">
                <a:solidFill>
                  <a:srgbClr val="FF388C"/>
                </a:solidFill>
              </a:rPr>
              <a:t>/helpers</a:t>
            </a:r>
            <a:r>
              <a:rPr lang="en-US" dirty="0"/>
              <a:t> – </a:t>
            </a:r>
            <a:r>
              <a:rPr lang="bg-BG" dirty="0"/>
              <a:t>т.е. е предназначен за режим с модули</a:t>
            </a:r>
          </a:p>
          <a:p>
            <a:r>
              <a:rPr lang="bg-BG" dirty="0"/>
              <a:t>Справяне</a:t>
            </a:r>
          </a:p>
          <a:p>
            <a:pPr lvl="1"/>
            <a:r>
              <a:rPr lang="bg-BG" dirty="0"/>
              <a:t>Вариант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– минаваме на режим с модули</a:t>
            </a:r>
          </a:p>
          <a:p>
            <a:pPr lvl="1"/>
            <a:r>
              <a:rPr lang="bg-BG" dirty="0"/>
              <a:t>Вариант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dirty="0"/>
              <a:t> – модулния клас преобразуваме в немодулен и си го ползваме – така е направено в примера</a:t>
            </a:r>
          </a:p>
        </p:txBody>
      </p:sp>
    </p:spTree>
    <p:extLst>
      <p:ext uri="{BB962C8B-B14F-4D97-AF65-F5344CB8AC3E}">
        <p14:creationId xmlns:p14="http://schemas.microsoft.com/office/powerpoint/2010/main" val="246117451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Космат чайник</a:t>
            </a:r>
          </a:p>
          <a:p>
            <a:pPr lvl="1"/>
            <a:r>
              <a:rPr lang="bg-BG" dirty="0"/>
              <a:t>Нарисуван е без капак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1F00D5D-1352-4D36-B0C9-B5981F36D2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4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4562318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Светлини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178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материалите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Геометрия на обект</a:t>
            </a:r>
          </a:p>
          <a:p>
            <a:pPr lvl="1"/>
            <a:r>
              <a:rPr lang="bg-BG" dirty="0"/>
              <a:t>Съдържа върхове</a:t>
            </a:r>
          </a:p>
          <a:p>
            <a:pPr lvl="1"/>
            <a:r>
              <a:rPr lang="bg-BG" dirty="0"/>
              <a:t>Определя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endParaRPr lang="bg-BG" dirty="0"/>
          </a:p>
          <a:p>
            <a:r>
              <a:rPr lang="bg-BG" dirty="0"/>
              <a:t>Материал на обект</a:t>
            </a:r>
          </a:p>
          <a:p>
            <a:pPr lvl="1"/>
            <a:r>
              <a:rPr lang="bg-BG" dirty="0"/>
              <a:t>Съдържа свойства</a:t>
            </a:r>
          </a:p>
          <a:p>
            <a:pPr lvl="1"/>
            <a:r>
              <a:rPr lang="bg-BG" dirty="0"/>
              <a:t>Определя украсата</a:t>
            </a:r>
          </a:p>
        </p:txBody>
      </p:sp>
    </p:spTree>
    <p:extLst>
      <p:ext uri="{BB962C8B-B14F-4D97-AF65-F5344CB8AC3E}">
        <p14:creationId xmlns:p14="http://schemas.microsoft.com/office/powerpoint/2010/main" val="131266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Точкова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е точков</a:t>
            </a:r>
          </a:p>
          <a:p>
            <a:pPr lvl="1"/>
            <a:r>
              <a:rPr lang="bg-BG" dirty="0"/>
              <a:t>Намира се на конкретни координати</a:t>
            </a:r>
          </a:p>
          <a:p>
            <a:pPr lvl="1"/>
            <a:r>
              <a:rPr lang="bg-BG" dirty="0"/>
              <a:t>Разпръсва светлина във всички посоки</a:t>
            </a:r>
          </a:p>
        </p:txBody>
      </p:sp>
      <p:sp>
        <p:nvSpPr>
          <p:cNvPr id="4" name="Freeform 3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338755" y="4668443"/>
            <a:ext cx="3048000" cy="612802"/>
            <a:chOff x="349016" y="4657220"/>
            <a:chExt cx="3048000" cy="612802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Радиалнилъчи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065917" y="3768505"/>
            <a:ext cx="3743451" cy="2896838"/>
            <a:chOff x="4065917" y="3768505"/>
            <a:chExt cx="3743451" cy="2896838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912634" y="4685168"/>
              <a:ext cx="441" cy="1980175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5410200" y="4682905"/>
              <a:ext cx="1502877" cy="22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6908548" y="3795665"/>
              <a:ext cx="4529" cy="88950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913076" y="4685168"/>
              <a:ext cx="860078" cy="22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440392" y="4691040"/>
              <a:ext cx="1471757" cy="147972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6093736" y="3872619"/>
              <a:ext cx="818413" cy="81842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912149" y="4130643"/>
              <a:ext cx="557714" cy="56039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912148" y="4691041"/>
              <a:ext cx="793105" cy="788569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6228272" y="4676156"/>
              <a:ext cx="687179" cy="166138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677277" y="4180437"/>
              <a:ext cx="1238175" cy="495720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915453" y="3926939"/>
              <a:ext cx="300913" cy="749217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915452" y="4676156"/>
              <a:ext cx="893916" cy="36436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065917" y="4681253"/>
              <a:ext cx="2846474" cy="120771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6523776" y="3768505"/>
              <a:ext cx="388616" cy="912750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912392" y="4370560"/>
              <a:ext cx="729487" cy="31069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912391" y="4681254"/>
              <a:ext cx="503151" cy="119670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6" name="Oval 75"/>
          <p:cNvSpPr/>
          <p:nvPr/>
        </p:nvSpPr>
        <p:spPr>
          <a:xfrm>
            <a:off x="6822118" y="4596592"/>
            <a:ext cx="171750" cy="17175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77808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PointLight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Основни параметри</a:t>
            </a:r>
          </a:p>
          <a:p>
            <a:pPr lvl="1"/>
            <a:r>
              <a:rPr lang="bg-BG" dirty="0"/>
              <a:t>Цвят</a:t>
            </a:r>
          </a:p>
          <a:p>
            <a:pPr lvl="1"/>
            <a:r>
              <a:rPr lang="bg-BG" dirty="0"/>
              <a:t>Интензитет</a:t>
            </a:r>
          </a:p>
          <a:p>
            <a:r>
              <a:rPr lang="bg-BG" dirty="0"/>
              <a:t>Като графичен обект</a:t>
            </a:r>
          </a:p>
          <a:p>
            <a:pPr lvl="1"/>
            <a:r>
              <a:rPr lang="bg-BG" dirty="0"/>
              <a:t>Има координати в </a:t>
            </a:r>
            <a:r>
              <a:rPr lang="en-US" dirty="0">
                <a:solidFill>
                  <a:srgbClr val="FF388C"/>
                </a:solidFill>
              </a:rPr>
              <a:t>position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2306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движение на светлина</a:t>
            </a:r>
          </a:p>
          <a:p>
            <a:pPr lvl="1"/>
            <a:r>
              <a:rPr lang="bg-BG" dirty="0"/>
              <a:t>Ясно се вижда движението на светлинния източник по неговия ефект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AA59866E-DC69-4569-9CE3-FA9F64AB1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544E54-A61B-41F3-963A-59E61A5C76CE}"/>
              </a:ext>
            </a:extLst>
          </p:cNvPr>
          <p:cNvGrpSpPr/>
          <p:nvPr/>
        </p:nvGrpSpPr>
        <p:grpSpPr>
          <a:xfrm>
            <a:off x="4620768" y="4112515"/>
            <a:ext cx="4370832" cy="2364478"/>
            <a:chOff x="-680786" y="4394948"/>
            <a:chExt cx="4370832" cy="236447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44EAB16-2751-4B07-AD1A-B60FA34151BA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8"/>
              <a:ext cx="2694432" cy="236447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лъскавината се движи нагоре-надолу. Това няма как да се види в статичната картинка вляво, затова трябва да обърнете внимание на примера в действие като си го пуснете локално…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DDEF396-CA0D-4A09-A3AA-29BABC8C22F4}"/>
                </a:ext>
              </a:extLst>
            </p:cNvPr>
            <p:cNvCxnSpPr>
              <a:cxnSpLocks/>
            </p:cNvCxnSpPr>
            <p:nvPr/>
          </p:nvCxnSpPr>
          <p:spPr>
            <a:xfrm>
              <a:off x="-680786" y="4394949"/>
              <a:ext cx="43708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88397379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Три светлини</a:t>
            </a:r>
          </a:p>
          <a:p>
            <a:pPr lvl="1"/>
            <a:r>
              <a:rPr lang="bg-BG" dirty="0"/>
              <a:t>Цветове – червено, зелено, синьо</a:t>
            </a:r>
          </a:p>
          <a:p>
            <a:pPr lvl="1"/>
            <a:r>
              <a:rPr lang="bg-BG" dirty="0"/>
              <a:t>Обикалят около чайника</a:t>
            </a:r>
          </a:p>
          <a:p>
            <a:r>
              <a:rPr lang="bg-BG" dirty="0"/>
              <a:t>Ще използваме</a:t>
            </a:r>
          </a:p>
          <a:p>
            <a:pPr lvl="1"/>
            <a:r>
              <a:rPr lang="bg-BG" dirty="0"/>
              <a:t>Светлината от </a:t>
            </a:r>
            <a:r>
              <a:rPr lang="en-US" dirty="0"/>
              <a:t>vax.js</a:t>
            </a:r>
            <a:r>
              <a:rPr lang="bg-BG" dirty="0"/>
              <a:t> и две нови светлини</a:t>
            </a:r>
          </a:p>
          <a:p>
            <a:pPr lvl="1"/>
            <a:r>
              <a:rPr lang="bg-BG" dirty="0"/>
              <a:t>Сферични координати с метод </a:t>
            </a:r>
            <a:r>
              <a:rPr lang="en-US" dirty="0" err="1">
                <a:solidFill>
                  <a:srgbClr val="FF388C"/>
                </a:solidFill>
              </a:rPr>
              <a:t>setFromSphericalCoords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спестява ни писането на </a:t>
            </a:r>
            <a:r>
              <a:rPr lang="en-US" dirty="0"/>
              <a:t>sin</a:t>
            </a:r>
            <a:r>
              <a:rPr lang="bg-BG" dirty="0"/>
              <a:t> и </a:t>
            </a:r>
            <a:r>
              <a:rPr lang="en-US" dirty="0"/>
              <a:t>cos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642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Ято светлини летят и осветяват чайника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DBD29DB-BDFD-4662-8E00-E50692400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7596921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Сянка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Сложен ефект</a:t>
            </a:r>
          </a:p>
          <a:p>
            <a:pPr lvl="1"/>
            <a:r>
              <a:rPr lang="bg-BG" dirty="0"/>
              <a:t>Изисква доста ресурси и бави</a:t>
            </a:r>
          </a:p>
          <a:p>
            <a:r>
              <a:rPr lang="bg-BG" dirty="0"/>
              <a:t>Чайник със сянка</a:t>
            </a:r>
          </a:p>
          <a:p>
            <a:pPr lvl="1"/>
            <a:r>
              <a:rPr lang="bg-BG" dirty="0"/>
              <a:t>Включваме със </a:t>
            </a:r>
            <a:r>
              <a:rPr lang="en-GB" dirty="0" err="1">
                <a:solidFill>
                  <a:srgbClr val="FF388C"/>
                </a:solidFill>
              </a:rPr>
              <a:t>shadowMap</a:t>
            </a:r>
            <a:r>
              <a:rPr lang="bg-BG" dirty="0"/>
              <a:t> в </a:t>
            </a:r>
            <a:r>
              <a:rPr lang="bg-BG" dirty="0" err="1"/>
              <a:t>рендъра</a:t>
            </a:r>
            <a:endParaRPr lang="bg-BG" dirty="0"/>
          </a:p>
          <a:p>
            <a:pPr lvl="1"/>
            <a:r>
              <a:rPr lang="bg-BG" dirty="0"/>
              <a:t>Размер в </a:t>
            </a:r>
            <a:r>
              <a:rPr lang="en-US" dirty="0">
                <a:solidFill>
                  <a:srgbClr val="FF388C"/>
                </a:solidFill>
              </a:rPr>
              <a:t>shadow</a:t>
            </a:r>
            <a:r>
              <a:rPr lang="bg-BG" dirty="0"/>
              <a:t> на светлината</a:t>
            </a:r>
          </a:p>
          <a:p>
            <a:pPr lvl="1"/>
            <a:r>
              <a:rPr lang="bg-BG" dirty="0"/>
              <a:t>Включваме </a:t>
            </a:r>
            <a:r>
              <a:rPr lang="en-GB" dirty="0" err="1">
                <a:solidFill>
                  <a:srgbClr val="FF388C"/>
                </a:solidFill>
              </a:rPr>
              <a:t>castShadow</a:t>
            </a:r>
            <a:r>
              <a:rPr lang="bg-BG" dirty="0"/>
              <a:t> за светлината и обектите, които хвърлят сенки, т.е. засенчват</a:t>
            </a:r>
          </a:p>
          <a:p>
            <a:pPr lvl="1"/>
            <a:r>
              <a:rPr lang="bg-BG" dirty="0"/>
              <a:t>Включваме </a:t>
            </a:r>
            <a:r>
              <a:rPr lang="en-GB" dirty="0" err="1">
                <a:solidFill>
                  <a:srgbClr val="FF388C"/>
                </a:solidFill>
              </a:rPr>
              <a:t>receiveShadow</a:t>
            </a:r>
            <a:r>
              <a:rPr lang="bg-BG" dirty="0"/>
              <a:t> за обектите, които приемат сенки, т.е. биват засенчени</a:t>
            </a:r>
          </a:p>
        </p:txBody>
      </p:sp>
    </p:spTree>
    <p:extLst>
      <p:ext uri="{BB962C8B-B14F-4D97-AF65-F5344CB8AC3E}">
        <p14:creationId xmlns:p14="http://schemas.microsoft.com/office/powerpoint/2010/main" val="2520201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Чайник със сянка под него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6D4A2F08-72B9-4CFF-BC1C-67081B8C0C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1008981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Проба с много чайници в кръг</a:t>
                </a:r>
              </a:p>
              <a:p>
                <a:pPr lvl="1"/>
                <a:r>
                  <a:rPr lang="bg-BG" dirty="0"/>
                  <a:t>Точкова светлина над центъра на кръга</a:t>
                </a:r>
              </a:p>
              <a:p>
                <a:pPr lvl="1"/>
                <a:r>
                  <a:rPr lang="bg-BG" dirty="0"/>
                  <a:t>Помощник </a:t>
                </a:r>
                <a:r>
                  <a:rPr lang="en-GB" dirty="0" err="1">
                    <a:solidFill>
                      <a:srgbClr val="FF388C"/>
                    </a:solidFill>
                  </a:rPr>
                  <a:t>PointLightHelper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Координати по окръжност/сфера</a:t>
                </a:r>
              </a:p>
              <a:p>
                <a:pPr lvl="1"/>
                <a:r>
                  <a:rPr lang="bg-BG" dirty="0"/>
                  <a:t>Без ръчно пресмятане със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cos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, автоматично със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setFromSpherical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131093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Сенките бягат радиално от светлината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B098437B-EFC1-410D-AC50-09CB7411C6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1164990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Насочена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е безкрайно отдалечен, дефиниран само с посока</a:t>
            </a:r>
          </a:p>
          <a:p>
            <a:pPr lvl="1"/>
            <a:r>
              <a:rPr lang="bg-BG" dirty="0"/>
              <a:t>Лъчите са успоредни</a:t>
            </a:r>
          </a:p>
        </p:txBody>
      </p:sp>
      <p:sp>
        <p:nvSpPr>
          <p:cNvPr id="49" name="Freeform 48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50" name="Group 49"/>
          <p:cNvGrpSpPr/>
          <p:nvPr/>
        </p:nvGrpSpPr>
        <p:grpSpPr>
          <a:xfrm>
            <a:off x="3124199" y="4668443"/>
            <a:ext cx="3048001" cy="612802"/>
            <a:chOff x="349015" y="4657220"/>
            <a:chExt cx="3048001" cy="612802"/>
          </a:xfrm>
        </p:grpSpPr>
        <p:sp>
          <p:nvSpPr>
            <p:cNvPr id="51" name="Text Placeholder 2"/>
            <p:cNvSpPr txBox="1">
              <a:spLocks/>
            </p:cNvSpPr>
            <p:nvPr/>
          </p:nvSpPr>
          <p:spPr>
            <a:xfrm>
              <a:off x="349015" y="4659895"/>
              <a:ext cx="1395045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Успоредни лъчи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3" name="Straight Arrow Connector 52"/>
          <p:cNvCxnSpPr/>
          <p:nvPr/>
        </p:nvCxnSpPr>
        <p:spPr>
          <a:xfrm flipH="1">
            <a:off x="4730751" y="2664372"/>
            <a:ext cx="4536077" cy="3371164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5054601" y="2979683"/>
            <a:ext cx="4198084" cy="3119971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372101" y="3342290"/>
            <a:ext cx="3802802" cy="2826201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695951" y="3578772"/>
            <a:ext cx="3570878" cy="2653837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6007101" y="3899726"/>
            <a:ext cx="3231492" cy="240160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330951" y="4240924"/>
            <a:ext cx="2858668" cy="212452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578601" y="4477407"/>
            <a:ext cx="2702940" cy="2008796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807200" y="4790700"/>
            <a:ext cx="2462924" cy="183040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413251" y="2364828"/>
            <a:ext cx="4846505" cy="3601870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34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Тестов обект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Всеизвестният чайник от Юта</a:t>
            </a:r>
          </a:p>
          <a:p>
            <a:pPr lvl="1"/>
            <a:r>
              <a:rPr lang="bg-BG" dirty="0"/>
              <a:t>Оригиналът е истински чайник</a:t>
            </a:r>
          </a:p>
          <a:p>
            <a:endParaRPr lang="bg-BG" dirty="0"/>
          </a:p>
          <a:p>
            <a:pPr lvl="1"/>
            <a:endParaRPr lang="bg-BG" dirty="0"/>
          </a:p>
        </p:txBody>
      </p:sp>
      <p:pic>
        <p:nvPicPr>
          <p:cNvPr id="1026" name="Picture 2" descr="File:Original Utah Teapot - Computer History Museum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506" y="2819400"/>
            <a:ext cx="4685800" cy="312191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</a:t>
            </a:r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Michael Hicks, 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CC-BY-2.0, 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pPr algn="ctr"/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  <a:hlinkClick r:id="rId3"/>
              </a:rPr>
              <a:t>https://commons.wikimedia.org/wiki/File:Original_Utah_Teapot_-_Computer_History_Museums.jpg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47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DirectionalLight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Основни параметри</a:t>
            </a:r>
          </a:p>
          <a:p>
            <a:pPr lvl="1"/>
            <a:r>
              <a:rPr lang="bg-BG" dirty="0"/>
              <a:t>Цвят и интензитет</a:t>
            </a:r>
          </a:p>
          <a:p>
            <a:r>
              <a:rPr lang="bg-BG" dirty="0"/>
              <a:t>Като графичен обект</a:t>
            </a:r>
          </a:p>
          <a:p>
            <a:pPr lvl="1"/>
            <a:r>
              <a:rPr lang="bg-BG" dirty="0"/>
              <a:t>Лъчите са от </a:t>
            </a:r>
            <a:r>
              <a:rPr lang="en-US" dirty="0">
                <a:solidFill>
                  <a:srgbClr val="FF388C"/>
                </a:solidFill>
              </a:rPr>
              <a:t>position</a:t>
            </a:r>
            <a:r>
              <a:rPr lang="bg-BG" dirty="0"/>
              <a:t> до </a:t>
            </a:r>
            <a:r>
              <a:rPr lang="en-US" dirty="0">
                <a:solidFill>
                  <a:srgbClr val="FF388C"/>
                </a:solidFill>
              </a:rPr>
              <a:t>target</a:t>
            </a:r>
            <a:r>
              <a:rPr lang="bg-BG" dirty="0"/>
              <a:t>, който е обект и е част от сцената</a:t>
            </a:r>
          </a:p>
          <a:p>
            <a:pPr lvl="1"/>
            <a:r>
              <a:rPr lang="bg-BG" dirty="0"/>
              <a:t>Сянката е с ортогонална камера, трябва да е достатъчно широка и висока !!!</a:t>
            </a:r>
          </a:p>
          <a:p>
            <a:pPr lvl="2"/>
            <a:r>
              <a:rPr lang="bg-BG" dirty="0"/>
              <a:t>(вж. </a:t>
            </a:r>
            <a:r>
              <a:rPr lang="en-GB" dirty="0" err="1">
                <a:solidFill>
                  <a:srgbClr val="FF388C"/>
                </a:solidFill>
              </a:rPr>
              <a:t>shadow.camera.left</a:t>
            </a:r>
            <a:r>
              <a:rPr lang="bg-BG" dirty="0"/>
              <a:t> и </a:t>
            </a:r>
            <a:r>
              <a:rPr lang="bg-BG" dirty="0" err="1"/>
              <a:t>сие</a:t>
            </a:r>
            <a:r>
              <a:rPr lang="bg-BG" dirty="0"/>
              <a:t>)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35193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Сенки от успоредни лъчи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12E50951-4C98-4C4E-AE20-AEF0483F2C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076933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Прожекторна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генерира конус</a:t>
            </a:r>
          </a:p>
          <a:p>
            <a:pPr lvl="1"/>
            <a:r>
              <a:rPr lang="bg-BG" dirty="0"/>
              <a:t>Контурите на осветяването са плавни</a:t>
            </a:r>
          </a:p>
          <a:p>
            <a:pPr lvl="1"/>
            <a:r>
              <a:rPr lang="bg-BG" dirty="0"/>
              <a:t>Лъчите са радиални</a:t>
            </a:r>
          </a:p>
        </p:txBody>
      </p:sp>
      <p:sp>
        <p:nvSpPr>
          <p:cNvPr id="18" name="Freeform 17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0" name="Group 19"/>
          <p:cNvGrpSpPr/>
          <p:nvPr/>
        </p:nvGrpSpPr>
        <p:grpSpPr>
          <a:xfrm>
            <a:off x="4065917" y="4676156"/>
            <a:ext cx="2849534" cy="1661384"/>
            <a:chOff x="4065917" y="4676156"/>
            <a:chExt cx="2849534" cy="166138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5440392" y="4691040"/>
              <a:ext cx="1471757" cy="147972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228272" y="4676156"/>
              <a:ext cx="687179" cy="166138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065917" y="4681253"/>
              <a:ext cx="2846474" cy="120771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Oval 24"/>
          <p:cNvSpPr/>
          <p:nvPr/>
        </p:nvSpPr>
        <p:spPr>
          <a:xfrm>
            <a:off x="6783722" y="4637331"/>
            <a:ext cx="171750" cy="17175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Isosceles Triangle 4"/>
          <p:cNvSpPr/>
          <p:nvPr/>
        </p:nvSpPr>
        <p:spPr>
          <a:xfrm rot="2730441">
            <a:off x="6315471" y="4669693"/>
            <a:ext cx="610456" cy="633001"/>
          </a:xfrm>
          <a:custGeom>
            <a:avLst/>
            <a:gdLst>
              <a:gd name="connsiteX0" fmla="*/ 239566 w 632360"/>
              <a:gd name="connsiteY0" fmla="*/ 17217 h 644683"/>
              <a:gd name="connsiteX1" fmla="*/ 349908 w 632360"/>
              <a:gd name="connsiteY1" fmla="*/ 0 h 644683"/>
              <a:gd name="connsiteX2" fmla="*/ 632360 w 632360"/>
              <a:gd name="connsiteY2" fmla="*/ 644683 h 644683"/>
              <a:gd name="connsiteX3" fmla="*/ 0 w 632360"/>
              <a:gd name="connsiteY3" fmla="*/ 642686 h 644683"/>
              <a:gd name="connsiteX4" fmla="*/ 239566 w 632360"/>
              <a:gd name="connsiteY4" fmla="*/ 17217 h 644683"/>
              <a:gd name="connsiteX0" fmla="*/ 239566 w 610456"/>
              <a:gd name="connsiteY0" fmla="*/ 17217 h 643193"/>
              <a:gd name="connsiteX1" fmla="*/ 349908 w 610456"/>
              <a:gd name="connsiteY1" fmla="*/ 0 h 643193"/>
              <a:gd name="connsiteX2" fmla="*/ 610456 w 610456"/>
              <a:gd name="connsiteY2" fmla="*/ 643193 h 643193"/>
              <a:gd name="connsiteX3" fmla="*/ 0 w 610456"/>
              <a:gd name="connsiteY3" fmla="*/ 642686 h 643193"/>
              <a:gd name="connsiteX4" fmla="*/ 239566 w 610456"/>
              <a:gd name="connsiteY4" fmla="*/ 17217 h 643193"/>
              <a:gd name="connsiteX0" fmla="*/ 239566 w 610456"/>
              <a:gd name="connsiteY0" fmla="*/ 7025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39566 w 610456"/>
              <a:gd name="connsiteY4" fmla="*/ 7025 h 633001"/>
              <a:gd name="connsiteX0" fmla="*/ 246331 w 610456"/>
              <a:gd name="connsiteY0" fmla="*/ 10333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46331 w 610456"/>
              <a:gd name="connsiteY4" fmla="*/ 10333 h 633001"/>
              <a:gd name="connsiteX0" fmla="*/ 246331 w 610456"/>
              <a:gd name="connsiteY0" fmla="*/ 10333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46331 w 610456"/>
              <a:gd name="connsiteY4" fmla="*/ 10333 h 63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56" h="633001">
                <a:moveTo>
                  <a:pt x="246331" y="10333"/>
                </a:moveTo>
                <a:cubicBezTo>
                  <a:pt x="282438" y="27433"/>
                  <a:pt x="309540" y="28560"/>
                  <a:pt x="339895" y="0"/>
                </a:cubicBezTo>
                <a:lnTo>
                  <a:pt x="610456" y="633001"/>
                </a:lnTo>
                <a:lnTo>
                  <a:pt x="0" y="632494"/>
                </a:lnTo>
                <a:lnTo>
                  <a:pt x="246331" y="10333"/>
                </a:lnTo>
                <a:close/>
              </a:path>
            </a:pathLst>
          </a:custGeom>
          <a:solidFill>
            <a:srgbClr val="FF388C">
              <a:alpha val="1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/>
          <p:cNvGrpSpPr/>
          <p:nvPr/>
        </p:nvGrpSpPr>
        <p:grpSpPr>
          <a:xfrm>
            <a:off x="2590800" y="4873598"/>
            <a:ext cx="3786555" cy="612802"/>
            <a:chOff x="349016" y="4657220"/>
            <a:chExt cx="3048000" cy="612802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Радиални лъчи в конус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1856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389975" y="2187693"/>
            <a:ext cx="6686628" cy="6140214"/>
            <a:chOff x="3389975" y="2187693"/>
            <a:chExt cx="6686628" cy="6140214"/>
          </a:xfrm>
        </p:grpSpPr>
        <p:sp>
          <p:nvSpPr>
            <p:cNvPr id="36" name="Trapezoid 35"/>
            <p:cNvSpPr/>
            <p:nvPr/>
          </p:nvSpPr>
          <p:spPr>
            <a:xfrm rot="15722765">
              <a:off x="4310418" y="1324478"/>
              <a:ext cx="4902970" cy="6629400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Trapezoid 36"/>
            <p:cNvSpPr/>
            <p:nvPr/>
          </p:nvSpPr>
          <p:spPr>
            <a:xfrm rot="5877235" flipV="1">
              <a:off x="4253190" y="2561722"/>
              <a:ext cx="4902970" cy="6629400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Trapezoid 37"/>
            <p:cNvSpPr/>
            <p:nvPr/>
          </p:nvSpPr>
          <p:spPr>
            <a:xfrm rot="16200000" flipV="1">
              <a:off x="4869125" y="4321933"/>
              <a:ext cx="809468" cy="1910436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9" name="Freeform 38"/>
          <p:cNvSpPr/>
          <p:nvPr/>
        </p:nvSpPr>
        <p:spPr>
          <a:xfrm>
            <a:off x="2895600" y="886691"/>
            <a:ext cx="6456218" cy="6941127"/>
          </a:xfrm>
          <a:custGeom>
            <a:avLst/>
            <a:gdLst>
              <a:gd name="connsiteX0" fmla="*/ 6456218 w 6456218"/>
              <a:gd name="connsiteY0" fmla="*/ 0 h 6941127"/>
              <a:gd name="connsiteX1" fmla="*/ 6373091 w 6456218"/>
              <a:gd name="connsiteY1" fmla="*/ 1399309 h 6941127"/>
              <a:gd name="connsiteX2" fmla="*/ 1108364 w 6456218"/>
              <a:gd name="connsiteY2" fmla="*/ 4239491 h 6941127"/>
              <a:gd name="connsiteX3" fmla="*/ 1108364 w 6456218"/>
              <a:gd name="connsiteY3" fmla="*/ 4530436 h 6941127"/>
              <a:gd name="connsiteX4" fmla="*/ 5597236 w 6456218"/>
              <a:gd name="connsiteY4" fmla="*/ 6941127 h 6941127"/>
              <a:gd name="connsiteX5" fmla="*/ 0 w 6456218"/>
              <a:gd name="connsiteY5" fmla="*/ 6664036 h 6941127"/>
              <a:gd name="connsiteX6" fmla="*/ 471055 w 6456218"/>
              <a:gd name="connsiteY6" fmla="*/ 568036 h 694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218" h="6941127">
                <a:moveTo>
                  <a:pt x="6456218" y="0"/>
                </a:moveTo>
                <a:lnTo>
                  <a:pt x="6373091" y="1399309"/>
                </a:lnTo>
                <a:lnTo>
                  <a:pt x="1108364" y="4239491"/>
                </a:lnTo>
                <a:lnTo>
                  <a:pt x="1108364" y="4530436"/>
                </a:lnTo>
                <a:lnTo>
                  <a:pt x="5597236" y="6941127"/>
                </a:lnTo>
                <a:lnTo>
                  <a:pt x="0" y="6664036"/>
                </a:lnTo>
                <a:lnTo>
                  <a:pt x="471055" y="56803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Прожектор осветява чайници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SpotLight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Специфични параметри</a:t>
            </a:r>
          </a:p>
          <a:p>
            <a:pPr lvl="1"/>
            <a:r>
              <a:rPr lang="bg-BG" dirty="0"/>
              <a:t>Разкраченост на конуса </a:t>
            </a:r>
            <a:r>
              <a:rPr lang="en-US" dirty="0">
                <a:solidFill>
                  <a:srgbClr val="FF388C"/>
                </a:solidFill>
              </a:rPr>
              <a:t>angle</a:t>
            </a:r>
          </a:p>
          <a:p>
            <a:pPr lvl="1"/>
            <a:r>
              <a:rPr lang="bg-BG" dirty="0"/>
              <a:t>Рязкост на светлинния конус </a:t>
            </a:r>
            <a:r>
              <a:rPr lang="en-US" dirty="0">
                <a:solidFill>
                  <a:srgbClr val="FF388C"/>
                </a:solidFill>
              </a:rPr>
              <a:t>penumbra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14800" y="4914900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1888299" y="4308953"/>
            <a:ext cx="7417066" cy="3960987"/>
            <a:chOff x="1888299" y="4308953"/>
            <a:chExt cx="7417066" cy="39609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966586" y="4324611"/>
              <a:ext cx="7338779" cy="3945329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88299" y="4308953"/>
              <a:ext cx="7336383" cy="1728776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1929008" y="2250142"/>
            <a:ext cx="7380839" cy="3959636"/>
            <a:chOff x="1924526" y="4310303"/>
            <a:chExt cx="7380839" cy="395963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005945" y="4335355"/>
              <a:ext cx="7299420" cy="3934584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24526" y="4310303"/>
              <a:ext cx="7300156" cy="1727426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063640" y="5277151"/>
            <a:ext cx="965559" cy="1352250"/>
            <a:chOff x="1534584" y="5060773"/>
            <a:chExt cx="777230" cy="1352250"/>
          </a:xfrm>
        </p:grpSpPr>
        <p:sp>
          <p:nvSpPr>
            <p:cNvPr id="42" name="Text Placeholder 2"/>
            <p:cNvSpPr txBox="1">
              <a:spLocks/>
            </p:cNvSpPr>
            <p:nvPr/>
          </p:nvSpPr>
          <p:spPr>
            <a:xfrm>
              <a:off x="1534584" y="6031495"/>
              <a:ext cx="777230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2311814" y="5060773"/>
              <a:ext cx="0" cy="13522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334001" y="5722359"/>
            <a:ext cx="1219199" cy="907042"/>
            <a:chOff x="1676135" y="5505981"/>
            <a:chExt cx="981398" cy="907042"/>
          </a:xfrm>
        </p:grpSpPr>
        <p:sp>
          <p:nvSpPr>
            <p:cNvPr id="47" name="Text Placeholder 2"/>
            <p:cNvSpPr txBox="1">
              <a:spLocks/>
            </p:cNvSpPr>
            <p:nvPr/>
          </p:nvSpPr>
          <p:spPr>
            <a:xfrm>
              <a:off x="1676135" y="6031495"/>
              <a:ext cx="981398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Пенумбра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1676135" y="5505981"/>
              <a:ext cx="0" cy="90704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755835" y="5277150"/>
            <a:ext cx="1321365" cy="1352250"/>
            <a:chOff x="1248177" y="5060773"/>
            <a:chExt cx="1063637" cy="1352250"/>
          </a:xfrm>
        </p:grpSpPr>
        <p:sp>
          <p:nvSpPr>
            <p:cNvPr id="53" name="Text Placeholder 2"/>
            <p:cNvSpPr txBox="1">
              <a:spLocks/>
            </p:cNvSpPr>
            <p:nvPr/>
          </p:nvSpPr>
          <p:spPr>
            <a:xfrm>
              <a:off x="1248177" y="6031495"/>
              <a:ext cx="1063637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Антиумбра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2311814" y="5060773"/>
              <a:ext cx="0" cy="13522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5334000" y="3886200"/>
            <a:ext cx="1219199" cy="890414"/>
            <a:chOff x="1676135" y="5505981"/>
            <a:chExt cx="981398" cy="907042"/>
          </a:xfrm>
        </p:grpSpPr>
        <p:sp>
          <p:nvSpPr>
            <p:cNvPr id="56" name="Text Placeholder 2"/>
            <p:cNvSpPr txBox="1">
              <a:spLocks/>
            </p:cNvSpPr>
            <p:nvPr/>
          </p:nvSpPr>
          <p:spPr>
            <a:xfrm rot="10800000">
              <a:off x="1676135" y="6031495"/>
              <a:ext cx="981398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Пенумбра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1676135" y="5505981"/>
              <a:ext cx="0" cy="90704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995200" y="4744900"/>
            <a:ext cx="92845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dirty="0">
                <a:solidFill>
                  <a:schemeClr val="accent6">
                    <a:lumMod val="75000"/>
                  </a:schemeClr>
                </a:solidFill>
                <a:sym typeface="Webdings"/>
              </a:rPr>
              <a:t></a:t>
            </a:r>
            <a:endParaRPr lang="bg-BG" sz="5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102500" y="49161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Oval 61"/>
          <p:cNvSpPr/>
          <p:nvPr/>
        </p:nvSpPr>
        <p:spPr>
          <a:xfrm>
            <a:off x="685800" y="4284776"/>
            <a:ext cx="1963534" cy="1963534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3"/>
          <p:cNvSpPr/>
          <p:nvPr/>
        </p:nvSpPr>
        <p:spPr>
          <a:xfrm>
            <a:off x="694633" y="4276033"/>
            <a:ext cx="1963534" cy="1963534"/>
          </a:xfrm>
          <a:prstGeom prst="ellipse">
            <a:avLst/>
          </a:prstGeom>
          <a:blipFill dpi="0" rotWithShape="1">
            <a:blip r:embed="rId2">
              <a:alphaModFix amt="33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CE3F83-B5CF-4507-A830-708038CD2278}"/>
              </a:ext>
            </a:extLst>
          </p:cNvPr>
          <p:cNvGrpSpPr/>
          <p:nvPr/>
        </p:nvGrpSpPr>
        <p:grpSpPr>
          <a:xfrm flipV="1">
            <a:off x="7044849" y="1828800"/>
            <a:ext cx="1523989" cy="1301713"/>
            <a:chOff x="1676133" y="5087001"/>
            <a:chExt cx="1226740" cy="1326022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0BA7725F-807F-4A2F-924B-E803D7B8EC68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1676133" y="5724614"/>
              <a:ext cx="1226740" cy="68840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връзка с „число“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92A0B8-5A28-46E5-BBE3-404D6D0F80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6133" y="5087001"/>
              <a:ext cx="2" cy="132602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F74D11-8AD7-4B08-85F6-9A21EB12545A}"/>
              </a:ext>
            </a:extLst>
          </p:cNvPr>
          <p:cNvCxnSpPr>
            <a:cxnSpLocks/>
          </p:cNvCxnSpPr>
          <p:nvPr/>
        </p:nvCxnSpPr>
        <p:spPr>
          <a:xfrm flipH="1">
            <a:off x="6704675" y="3130513"/>
            <a:ext cx="1102168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0169728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7CEB8-A81D-456D-96FE-3BC19D159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Малко латински</a:t>
            </a:r>
          </a:p>
          <a:p>
            <a:pPr lvl="1"/>
            <a:r>
              <a:rPr lang="en-US" dirty="0">
                <a:solidFill>
                  <a:srgbClr val="FF388C"/>
                </a:solidFill>
              </a:rPr>
              <a:t>Umbra</a:t>
            </a:r>
            <a:r>
              <a:rPr lang="en-US" dirty="0"/>
              <a:t> – </a:t>
            </a:r>
            <a:r>
              <a:rPr lang="bg-BG" dirty="0"/>
              <a:t>буквално „сянка“</a:t>
            </a:r>
          </a:p>
          <a:p>
            <a:pPr lvl="1"/>
            <a:r>
              <a:rPr lang="bg-BG" dirty="0"/>
              <a:t>Най-плътната част на сянката</a:t>
            </a:r>
          </a:p>
          <a:p>
            <a:pPr lvl="1"/>
            <a:r>
              <a:rPr lang="bg-BG" dirty="0"/>
              <a:t>От </a:t>
            </a:r>
            <a:r>
              <a:rPr lang="en-US" dirty="0"/>
              <a:t>umbra </a:t>
            </a:r>
            <a:r>
              <a:rPr lang="bg-BG" dirty="0"/>
              <a:t>идва </a:t>
            </a:r>
            <a:r>
              <a:rPr lang="en-US" dirty="0">
                <a:solidFill>
                  <a:srgbClr val="FF388C"/>
                </a:solidFill>
              </a:rPr>
              <a:t>umbrella</a:t>
            </a:r>
            <a:r>
              <a:rPr lang="bg-BG" dirty="0"/>
              <a:t> „чадър“</a:t>
            </a:r>
            <a:endParaRPr lang="en-US" dirty="0"/>
          </a:p>
          <a:p>
            <a:pPr lvl="1"/>
            <a:r>
              <a:rPr lang="en-US" dirty="0">
                <a:solidFill>
                  <a:srgbClr val="FF388C"/>
                </a:solidFill>
              </a:rPr>
              <a:t>Penumbra</a:t>
            </a:r>
            <a:r>
              <a:rPr lang="en-US" dirty="0"/>
              <a:t> </a:t>
            </a:r>
            <a:r>
              <a:rPr lang="bg-BG" dirty="0"/>
              <a:t>–„почти сянка“, т.е. полусянка</a:t>
            </a:r>
            <a:endParaRPr lang="en-US" dirty="0"/>
          </a:p>
          <a:p>
            <a:pPr lvl="1"/>
            <a:r>
              <a:rPr lang="bg-BG" dirty="0"/>
              <a:t>По-светлата периферна част от сянката</a:t>
            </a:r>
          </a:p>
          <a:p>
            <a:pPr lvl="1"/>
            <a:r>
              <a:rPr lang="bg-BG" dirty="0"/>
              <a:t>Разсейване на светлината от атмосферата</a:t>
            </a:r>
            <a:endParaRPr lang="en-US" dirty="0"/>
          </a:p>
          <a:p>
            <a:r>
              <a:rPr lang="bg-BG" dirty="0"/>
              <a:t>Още за </a:t>
            </a:r>
            <a:r>
              <a:rPr lang="en-US" dirty="0"/>
              <a:t>pen</a:t>
            </a:r>
            <a:endParaRPr lang="bg-BG" dirty="0"/>
          </a:p>
          <a:p>
            <a:pPr lvl="1"/>
            <a:r>
              <a:rPr lang="en-US" dirty="0" err="1"/>
              <a:t>Paene</a:t>
            </a:r>
            <a:r>
              <a:rPr lang="en-US" dirty="0"/>
              <a:t> – </a:t>
            </a:r>
            <a:r>
              <a:rPr lang="bg-BG" dirty="0"/>
              <a:t>почти</a:t>
            </a:r>
          </a:p>
          <a:p>
            <a:pPr lvl="1"/>
            <a:r>
              <a:rPr lang="bg-BG" dirty="0"/>
              <a:t>Друг пример: </a:t>
            </a:r>
            <a:r>
              <a:rPr lang="en-US" dirty="0">
                <a:solidFill>
                  <a:srgbClr val="FF388C"/>
                </a:solidFill>
              </a:rPr>
              <a:t>peninsula</a:t>
            </a:r>
            <a:r>
              <a:rPr lang="en-US" dirty="0"/>
              <a:t> </a:t>
            </a:r>
            <a:r>
              <a:rPr lang="bg-BG" dirty="0"/>
              <a:t>значи „почти остров“, т.е. полуостров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55619482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Сянка като на сцена на театър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C51689B3-708F-4ACA-8DDF-D69C7898F9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4932110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Полусферична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Отгоре свети един цвят, отдолу – друг</a:t>
            </a:r>
          </a:p>
          <a:p>
            <a:pPr lvl="1"/>
            <a:r>
              <a:rPr lang="bg-BG" dirty="0"/>
              <a:t>Светлина отвсякъде, без сенки</a:t>
            </a:r>
          </a:p>
          <a:p>
            <a:endParaRPr lang="bg-BG" dirty="0"/>
          </a:p>
        </p:txBody>
      </p:sp>
      <p:grpSp>
        <p:nvGrpSpPr>
          <p:cNvPr id="13" name="Group 12"/>
          <p:cNvGrpSpPr/>
          <p:nvPr/>
        </p:nvGrpSpPr>
        <p:grpSpPr>
          <a:xfrm>
            <a:off x="806363" y="4218322"/>
            <a:ext cx="3070035" cy="610127"/>
            <a:chOff x="349016" y="4659895"/>
            <a:chExt cx="2319271" cy="610127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идват отвсякъде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49016" y="4659896"/>
              <a:ext cx="2319271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6" name="Group 65"/>
          <p:cNvGrpSpPr/>
          <p:nvPr/>
        </p:nvGrpSpPr>
        <p:grpSpPr>
          <a:xfrm flipH="1">
            <a:off x="5204384" y="3560995"/>
            <a:ext cx="2525034" cy="610127"/>
            <a:chOff x="349014" y="4659895"/>
            <a:chExt cx="2796992" cy="610127"/>
          </a:xfrm>
        </p:grpSpPr>
        <p:sp>
          <p:nvSpPr>
            <p:cNvPr id="67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Небесен цвят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49014" y="4659897"/>
              <a:ext cx="279699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Group 69"/>
          <p:cNvGrpSpPr/>
          <p:nvPr/>
        </p:nvGrpSpPr>
        <p:grpSpPr>
          <a:xfrm flipH="1">
            <a:off x="5172016" y="5674717"/>
            <a:ext cx="2525034" cy="610127"/>
            <a:chOff x="349014" y="4714695"/>
            <a:chExt cx="2796992" cy="610127"/>
          </a:xfrm>
        </p:grpSpPr>
        <p:sp>
          <p:nvSpPr>
            <p:cNvPr id="71" name="Text Placeholder 2"/>
            <p:cNvSpPr txBox="1">
              <a:spLocks/>
            </p:cNvSpPr>
            <p:nvPr/>
          </p:nvSpPr>
          <p:spPr>
            <a:xfrm>
              <a:off x="349016" y="47146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Земен цвят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349014" y="5324295"/>
              <a:ext cx="2796992" cy="52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3" name="Group 72"/>
          <p:cNvGrpSpPr/>
          <p:nvPr/>
        </p:nvGrpSpPr>
        <p:grpSpPr>
          <a:xfrm flipH="1">
            <a:off x="6071724" y="4916029"/>
            <a:ext cx="2438400" cy="610127"/>
            <a:chOff x="349014" y="4659895"/>
            <a:chExt cx="2701027" cy="610127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349016" y="4659895"/>
              <a:ext cx="143586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Преливащ цвят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49014" y="4659897"/>
              <a:ext cx="27010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87756" y="3420059"/>
            <a:ext cx="2980741" cy="2980741"/>
            <a:chOff x="2688600" y="2959237"/>
            <a:chExt cx="3765104" cy="3765104"/>
          </a:xfrm>
        </p:grpSpPr>
        <p:sp>
          <p:nvSpPr>
            <p:cNvPr id="4" name="Freeform 3"/>
            <p:cNvSpPr/>
            <p:nvPr/>
          </p:nvSpPr>
          <p:spPr>
            <a:xfrm>
              <a:off x="3917076" y="4447496"/>
              <a:ext cx="1308152" cy="886917"/>
            </a:xfrm>
            <a:custGeom>
              <a:avLst/>
              <a:gdLst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9855522"/>
                <a:gd name="connsiteX1" fmla="*/ 4266608 w 4968976"/>
                <a:gd name="connsiteY1" fmla="*/ 1349373 h 9855522"/>
                <a:gd name="connsiteX2" fmla="*/ 4968976 w 4968976"/>
                <a:gd name="connsiteY2" fmla="*/ 2559608 h 9855522"/>
                <a:gd name="connsiteX3" fmla="*/ 1661599 w 4968976"/>
                <a:gd name="connsiteY3" fmla="*/ 9855464 h 9855522"/>
                <a:gd name="connsiteX4" fmla="*/ 0 w 4968976"/>
                <a:gd name="connsiteY4" fmla="*/ 2559608 h 9855522"/>
                <a:gd name="connsiteX5" fmla="*/ 2032217 w 4968976"/>
                <a:gd name="connsiteY5" fmla="*/ 0 h 9855522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855463"/>
                <a:gd name="connsiteX1" fmla="*/ 4266608 w 4968976"/>
                <a:gd name="connsiteY1" fmla="*/ 1349373 h 9855463"/>
                <a:gd name="connsiteX2" fmla="*/ 4968976 w 4968976"/>
                <a:gd name="connsiteY2" fmla="*/ 2559608 h 9855463"/>
                <a:gd name="connsiteX3" fmla="*/ 3850186 w 4968976"/>
                <a:gd name="connsiteY3" fmla="*/ 6785768 h 9855463"/>
                <a:gd name="connsiteX4" fmla="*/ 1661599 w 4968976"/>
                <a:gd name="connsiteY4" fmla="*/ 9855464 h 9855463"/>
                <a:gd name="connsiteX5" fmla="*/ 0 w 4968976"/>
                <a:gd name="connsiteY5" fmla="*/ 2559608 h 9855463"/>
                <a:gd name="connsiteX6" fmla="*/ 2032217 w 4968976"/>
                <a:gd name="connsiteY6" fmla="*/ 0 h 985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976" h="9855463">
                  <a:moveTo>
                    <a:pt x="2032217" y="0"/>
                  </a:moveTo>
                  <a:lnTo>
                    <a:pt x="4266608" y="1349373"/>
                  </a:lnTo>
                  <a:lnTo>
                    <a:pt x="4968976" y="2559608"/>
                  </a:lnTo>
                  <a:lnTo>
                    <a:pt x="3850186" y="6785768"/>
                  </a:lnTo>
                  <a:lnTo>
                    <a:pt x="1661599" y="9855464"/>
                  </a:lnTo>
                  <a:lnTo>
                    <a:pt x="0" y="2559608"/>
                  </a:lnTo>
                  <a:lnTo>
                    <a:pt x="2032217" y="0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Donut 15"/>
            <p:cNvSpPr/>
            <p:nvPr/>
          </p:nvSpPr>
          <p:spPr>
            <a:xfrm>
              <a:off x="2688600" y="2959237"/>
              <a:ext cx="3765104" cy="3765104"/>
            </a:xfrm>
            <a:prstGeom prst="donut">
              <a:avLst>
                <a:gd name="adj" fmla="val 9047"/>
              </a:avLst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rgbClr val="FF388C">
                    <a:alpha val="50000"/>
                  </a:srgbClr>
                </a:gs>
              </a:gsLst>
              <a:lin ang="5400000" scaled="0"/>
            </a:gradFill>
            <a:ln w="0">
              <a:gradFill flip="none" rotWithShape="1">
                <a:gsLst>
                  <a:gs pos="0">
                    <a:schemeClr val="accent1"/>
                  </a:gs>
                  <a:gs pos="100000">
                    <a:srgbClr val="FF388C"/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028682" y="3307727"/>
              <a:ext cx="3096716" cy="3082769"/>
              <a:chOff x="3028682" y="3307727"/>
              <a:chExt cx="3096716" cy="3082769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028682" y="3307727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oup 34"/>
              <p:cNvGrpSpPr/>
              <p:nvPr/>
            </p:nvGrpSpPr>
            <p:grpSpPr>
              <a:xfrm rot="2700000">
                <a:off x="3045203" y="3310301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38" name="Straight Arrow Connector 37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3" name="Group 42"/>
            <p:cNvGrpSpPr/>
            <p:nvPr/>
          </p:nvGrpSpPr>
          <p:grpSpPr>
            <a:xfrm rot="1320000">
              <a:off x="3036270" y="3309943"/>
              <a:ext cx="3080195" cy="3080195"/>
              <a:chOff x="3028682" y="3307727"/>
              <a:chExt cx="3080195" cy="308019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/>
            <p:cNvGrpSpPr/>
            <p:nvPr/>
          </p:nvGrpSpPr>
          <p:grpSpPr>
            <a:xfrm rot="20220000">
              <a:off x="3026129" y="3318067"/>
              <a:ext cx="3080195" cy="3080195"/>
              <a:chOff x="3028682" y="3307727"/>
              <a:chExt cx="3080195" cy="3080195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95195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Бял чайник, за да си личи цвета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HemisphereLight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Специфични параметри</a:t>
            </a:r>
          </a:p>
          <a:p>
            <a:pPr lvl="1"/>
            <a:r>
              <a:rPr lang="bg-BG" dirty="0"/>
              <a:t>Цвят на небесната полусфера</a:t>
            </a:r>
          </a:p>
          <a:p>
            <a:pPr lvl="1"/>
            <a:r>
              <a:rPr lang="bg-BG" dirty="0"/>
              <a:t>Цвят на земята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93647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Преливащо осветяване отгоре до долу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AE682D7-FF18-4B9C-878D-16886AD017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09765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Околна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Свети отвсякъде с един цвят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AmbientLight</a:t>
            </a:r>
            <a:endParaRPr lang="bg-BG" dirty="0">
              <a:solidFill>
                <a:srgbClr val="FF388C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4593" y="4130308"/>
            <a:ext cx="2985814" cy="610127"/>
            <a:chOff x="349016" y="4659895"/>
            <a:chExt cx="2255646" cy="610127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идват отвсякъде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49016" y="4659896"/>
              <a:ext cx="225564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58734" y="3352800"/>
            <a:ext cx="2980944" cy="2980944"/>
            <a:chOff x="2688600" y="2959237"/>
            <a:chExt cx="3765104" cy="3765104"/>
          </a:xfrm>
        </p:grpSpPr>
        <p:sp>
          <p:nvSpPr>
            <p:cNvPr id="4" name="Freeform 3"/>
            <p:cNvSpPr/>
            <p:nvPr/>
          </p:nvSpPr>
          <p:spPr>
            <a:xfrm>
              <a:off x="3917076" y="4447496"/>
              <a:ext cx="1308152" cy="886917"/>
            </a:xfrm>
            <a:custGeom>
              <a:avLst/>
              <a:gdLst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9855522"/>
                <a:gd name="connsiteX1" fmla="*/ 4266608 w 4968976"/>
                <a:gd name="connsiteY1" fmla="*/ 1349373 h 9855522"/>
                <a:gd name="connsiteX2" fmla="*/ 4968976 w 4968976"/>
                <a:gd name="connsiteY2" fmla="*/ 2559608 h 9855522"/>
                <a:gd name="connsiteX3" fmla="*/ 1661599 w 4968976"/>
                <a:gd name="connsiteY3" fmla="*/ 9855464 h 9855522"/>
                <a:gd name="connsiteX4" fmla="*/ 0 w 4968976"/>
                <a:gd name="connsiteY4" fmla="*/ 2559608 h 9855522"/>
                <a:gd name="connsiteX5" fmla="*/ 2032217 w 4968976"/>
                <a:gd name="connsiteY5" fmla="*/ 0 h 9855522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855463"/>
                <a:gd name="connsiteX1" fmla="*/ 4266608 w 4968976"/>
                <a:gd name="connsiteY1" fmla="*/ 1349373 h 9855463"/>
                <a:gd name="connsiteX2" fmla="*/ 4968976 w 4968976"/>
                <a:gd name="connsiteY2" fmla="*/ 2559608 h 9855463"/>
                <a:gd name="connsiteX3" fmla="*/ 3850186 w 4968976"/>
                <a:gd name="connsiteY3" fmla="*/ 6785768 h 9855463"/>
                <a:gd name="connsiteX4" fmla="*/ 1661599 w 4968976"/>
                <a:gd name="connsiteY4" fmla="*/ 9855464 h 9855463"/>
                <a:gd name="connsiteX5" fmla="*/ 0 w 4968976"/>
                <a:gd name="connsiteY5" fmla="*/ 2559608 h 9855463"/>
                <a:gd name="connsiteX6" fmla="*/ 2032217 w 4968976"/>
                <a:gd name="connsiteY6" fmla="*/ 0 h 985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976" h="9855463">
                  <a:moveTo>
                    <a:pt x="2032217" y="0"/>
                  </a:moveTo>
                  <a:lnTo>
                    <a:pt x="4266608" y="1349373"/>
                  </a:lnTo>
                  <a:lnTo>
                    <a:pt x="4968976" y="2559608"/>
                  </a:lnTo>
                  <a:lnTo>
                    <a:pt x="3850186" y="6785768"/>
                  </a:lnTo>
                  <a:lnTo>
                    <a:pt x="1661599" y="9855464"/>
                  </a:lnTo>
                  <a:lnTo>
                    <a:pt x="0" y="2559608"/>
                  </a:lnTo>
                  <a:lnTo>
                    <a:pt x="2032217" y="0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Donut 9"/>
            <p:cNvSpPr/>
            <p:nvPr/>
          </p:nvSpPr>
          <p:spPr>
            <a:xfrm>
              <a:off x="2688600" y="2959237"/>
              <a:ext cx="3765104" cy="3765104"/>
            </a:xfrm>
            <a:prstGeom prst="donut">
              <a:avLst>
                <a:gd name="adj" fmla="val 9047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28682" y="3307727"/>
              <a:ext cx="3096716" cy="3082769"/>
              <a:chOff x="3028682" y="3307727"/>
              <a:chExt cx="3096716" cy="308276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028682" y="3307727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22" name="Straight Arrow Connector 21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/>
              <p:cNvGrpSpPr/>
              <p:nvPr/>
            </p:nvGrpSpPr>
            <p:grpSpPr>
              <a:xfrm rot="2700000">
                <a:off x="3045203" y="3310301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Group 25"/>
            <p:cNvGrpSpPr/>
            <p:nvPr/>
          </p:nvGrpSpPr>
          <p:grpSpPr>
            <a:xfrm rot="1320000">
              <a:off x="3036270" y="3309943"/>
              <a:ext cx="3080195" cy="3080195"/>
              <a:chOff x="3028682" y="3307727"/>
              <a:chExt cx="3080195" cy="308019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 rot="20220000">
              <a:off x="3026129" y="3318067"/>
              <a:ext cx="3080195" cy="3080195"/>
              <a:chOff x="3028682" y="3307727"/>
              <a:chExt cx="3080195" cy="308019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0968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Тримерен модел на чайника</a:t>
                </a:r>
              </a:p>
              <a:p>
                <a:pPr lvl="1"/>
                <a:r>
                  <a:rPr lang="bg-BG" dirty="0"/>
                  <a:t>Създаден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1975</m:t>
                    </m:r>
                  </m:oMath>
                </a14:m>
                <a:r>
                  <a:rPr lang="bg-BG" dirty="0"/>
                  <a:t> от Мартин </a:t>
                </a:r>
                <a:r>
                  <a:rPr lang="bg-BG" dirty="0" err="1"/>
                  <a:t>Нюел</a:t>
                </a:r>
                <a:endParaRPr lang="bg-BG" dirty="0"/>
              </a:p>
              <a:p>
                <a:pPr lvl="1"/>
                <a:r>
                  <a:rPr lang="bg-BG" dirty="0"/>
                  <a:t>Оригиналната скица е в Музея на компютърната история в Калифорния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images.computerhistory.org/revonline/images/102695462-03-01.jpg?w=60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2926080" cy="3769766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63201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с любезното съдействие на </a:t>
            </a:r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Computer History Museum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  <a:hlinkClick r:id="rId4"/>
              </a:rPr>
              <a:t>http://www.computerhistory.org/revolution/computer-graphics-music-and-art/15/206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1622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Прожекторна и околна светлина</a:t>
            </a:r>
          </a:p>
          <a:p>
            <a:pPr lvl="1"/>
            <a:r>
              <a:rPr lang="bg-BG" dirty="0"/>
              <a:t>Околната определя цвета на сенките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AE5DD10-27AF-4925-B79A-A4209BDFE7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7160146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3470898" y="3971691"/>
            <a:ext cx="2200508" cy="2200509"/>
            <a:chOff x="6392462" y="4191000"/>
            <a:chExt cx="1818602" cy="181860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V="1">
              <a:off x="7305932" y="4207677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800000"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7200000" flipV="1">
              <a:off x="7297594" y="4205443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3600000"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9000000" flipV="1">
              <a:off x="7291489" y="4199339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/>
          <p:cNvSpPr/>
          <p:nvPr/>
        </p:nvSpPr>
        <p:spPr>
          <a:xfrm>
            <a:off x="3920068" y="4694138"/>
            <a:ext cx="1308152" cy="886917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9855522"/>
              <a:gd name="connsiteX1" fmla="*/ 4266608 w 4968976"/>
              <a:gd name="connsiteY1" fmla="*/ 1349373 h 9855522"/>
              <a:gd name="connsiteX2" fmla="*/ 4968976 w 4968976"/>
              <a:gd name="connsiteY2" fmla="*/ 2559608 h 9855522"/>
              <a:gd name="connsiteX3" fmla="*/ 1661599 w 4968976"/>
              <a:gd name="connsiteY3" fmla="*/ 9855464 h 9855522"/>
              <a:gd name="connsiteX4" fmla="*/ 0 w 4968976"/>
              <a:gd name="connsiteY4" fmla="*/ 2559608 h 9855522"/>
              <a:gd name="connsiteX5" fmla="*/ 2032217 w 4968976"/>
              <a:gd name="connsiteY5" fmla="*/ 0 h 9855522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855463"/>
              <a:gd name="connsiteX1" fmla="*/ 4266608 w 4968976"/>
              <a:gd name="connsiteY1" fmla="*/ 1349373 h 9855463"/>
              <a:gd name="connsiteX2" fmla="*/ 4968976 w 4968976"/>
              <a:gd name="connsiteY2" fmla="*/ 2559608 h 9855463"/>
              <a:gd name="connsiteX3" fmla="*/ 3850186 w 4968976"/>
              <a:gd name="connsiteY3" fmla="*/ 6785768 h 9855463"/>
              <a:gd name="connsiteX4" fmla="*/ 1661599 w 4968976"/>
              <a:gd name="connsiteY4" fmla="*/ 9855464 h 9855463"/>
              <a:gd name="connsiteX5" fmla="*/ 0 w 4968976"/>
              <a:gd name="connsiteY5" fmla="*/ 2559608 h 9855463"/>
              <a:gd name="connsiteX6" fmla="*/ 2032217 w 4968976"/>
              <a:gd name="connsiteY6" fmla="*/ 0 h 98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976" h="9855463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3850186" y="6785768"/>
                </a:lnTo>
                <a:lnTo>
                  <a:pt x="1661599" y="9855464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Излъчвана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Светлина, излъчвана от обект</a:t>
            </a:r>
          </a:p>
          <a:p>
            <a:pPr lvl="1"/>
            <a:r>
              <a:rPr lang="bg-BG" dirty="0"/>
              <a:t>Добавя се към другите светлини</a:t>
            </a:r>
          </a:p>
          <a:p>
            <a:pPr lvl="1"/>
            <a:r>
              <a:rPr lang="bg-BG" dirty="0"/>
              <a:t>Не осветява други обекти</a:t>
            </a:r>
          </a:p>
        </p:txBody>
      </p:sp>
      <p:sp>
        <p:nvSpPr>
          <p:cNvPr id="4" name="Freeform 3"/>
          <p:cNvSpPr/>
          <p:nvPr/>
        </p:nvSpPr>
        <p:spPr>
          <a:xfrm>
            <a:off x="3917076" y="4690993"/>
            <a:ext cx="1308152" cy="886917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9855522"/>
              <a:gd name="connsiteX1" fmla="*/ 4266608 w 4968976"/>
              <a:gd name="connsiteY1" fmla="*/ 1349373 h 9855522"/>
              <a:gd name="connsiteX2" fmla="*/ 4968976 w 4968976"/>
              <a:gd name="connsiteY2" fmla="*/ 2559608 h 9855522"/>
              <a:gd name="connsiteX3" fmla="*/ 1661599 w 4968976"/>
              <a:gd name="connsiteY3" fmla="*/ 9855464 h 9855522"/>
              <a:gd name="connsiteX4" fmla="*/ 0 w 4968976"/>
              <a:gd name="connsiteY4" fmla="*/ 2559608 h 9855522"/>
              <a:gd name="connsiteX5" fmla="*/ 2032217 w 4968976"/>
              <a:gd name="connsiteY5" fmla="*/ 0 h 9855522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855463"/>
              <a:gd name="connsiteX1" fmla="*/ 4266608 w 4968976"/>
              <a:gd name="connsiteY1" fmla="*/ 1349373 h 9855463"/>
              <a:gd name="connsiteX2" fmla="*/ 4968976 w 4968976"/>
              <a:gd name="connsiteY2" fmla="*/ 2559608 h 9855463"/>
              <a:gd name="connsiteX3" fmla="*/ 3850186 w 4968976"/>
              <a:gd name="connsiteY3" fmla="*/ 6785768 h 9855463"/>
              <a:gd name="connsiteX4" fmla="*/ 1661599 w 4968976"/>
              <a:gd name="connsiteY4" fmla="*/ 9855464 h 9855463"/>
              <a:gd name="connsiteX5" fmla="*/ 0 w 4968976"/>
              <a:gd name="connsiteY5" fmla="*/ 2559608 h 9855463"/>
              <a:gd name="connsiteX6" fmla="*/ 2032217 w 4968976"/>
              <a:gd name="connsiteY6" fmla="*/ 0 h 98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976" h="9855463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3850186" y="6785768"/>
                </a:lnTo>
                <a:lnTo>
                  <a:pt x="1661599" y="9855464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1219200" y="4670612"/>
            <a:ext cx="2604247" cy="610127"/>
            <a:chOff x="253891" y="4659895"/>
            <a:chExt cx="1967389" cy="610127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253891" y="4659895"/>
              <a:ext cx="1314326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само </a:t>
              </a:r>
              <a:r>
                <a:rPr lang="bg-BG" sz="1800" b="0" dirty="0" err="1">
                  <a:solidFill>
                    <a:schemeClr val="bg1"/>
                  </a:solidFill>
                </a:rPr>
                <a:t>самоосветяват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49016" y="4659895"/>
              <a:ext cx="1872264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707523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Свойства на материала, не светлина</a:t>
            </a:r>
          </a:p>
          <a:p>
            <a:pPr lvl="1"/>
            <a:r>
              <a:rPr lang="bg-BG" dirty="0"/>
              <a:t>Цвят в </a:t>
            </a:r>
            <a:r>
              <a:rPr lang="en-US" dirty="0">
                <a:solidFill>
                  <a:srgbClr val="FF388C"/>
                </a:solidFill>
              </a:rPr>
              <a:t>emissive</a:t>
            </a:r>
          </a:p>
          <a:p>
            <a:pPr lvl="1"/>
            <a:r>
              <a:rPr lang="bg-BG" dirty="0"/>
              <a:t>Сила в </a:t>
            </a:r>
            <a:r>
              <a:rPr lang="en-US" dirty="0" err="1">
                <a:solidFill>
                  <a:srgbClr val="FF388C"/>
                </a:solidFill>
              </a:rPr>
              <a:t>emissiveIntensity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Прожекторна светлина</a:t>
            </a:r>
            <a:endParaRPr lang="en-US" dirty="0"/>
          </a:p>
          <a:p>
            <a:pPr lvl="1"/>
            <a:r>
              <a:rPr lang="bg-BG" dirty="0"/>
              <a:t>Чайници с различно цветово излъчване</a:t>
            </a:r>
          </a:p>
          <a:p>
            <a:pPr lvl="1"/>
            <a:r>
              <a:rPr lang="bg-BG" dirty="0"/>
              <a:t>Цвят с метода </a:t>
            </a:r>
            <a:r>
              <a:rPr lang="en-US" dirty="0" err="1">
                <a:solidFill>
                  <a:srgbClr val="FF388C"/>
                </a:solidFill>
              </a:rPr>
              <a:t>setHSL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49665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Всеки чайник „свети“</a:t>
            </a:r>
          </a:p>
          <a:p>
            <a:pPr lvl="2"/>
            <a:r>
              <a:rPr lang="bg-BG" dirty="0"/>
              <a:t>(частта му в сянка не е тъмна)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2CE77EDD-03FD-425F-A56C-FE8CE05755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4135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Въпроси и коментари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9682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bg-BG" sz="3000" dirty="0"/>
              <a:t>Следва домашно №</a:t>
            </a:r>
            <a:r>
              <a:rPr lang="bg-BG" sz="3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93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</a:t>
            </a:r>
          </a:p>
          <a:p>
            <a:pPr lvl="1"/>
            <a:r>
              <a:rPr lang="bg-BG" dirty="0"/>
              <a:t>Сложна конструкция</a:t>
            </a:r>
          </a:p>
          <a:p>
            <a:pPr lvl="1"/>
            <a:r>
              <a:rPr lang="bg-BG" dirty="0"/>
              <a:t>Изпъкналости и вдлъбнатости</a:t>
            </a:r>
          </a:p>
          <a:p>
            <a:pPr lvl="1"/>
            <a:r>
              <a:rPr lang="bg-BG" dirty="0"/>
              <a:t>Топологична сложност</a:t>
            </a:r>
          </a:p>
          <a:p>
            <a:pPr lvl="1"/>
            <a:r>
              <a:rPr lang="bg-BG" dirty="0"/>
              <a:t>Хвърля сянка върху себе си</a:t>
            </a:r>
          </a:p>
          <a:p>
            <a:r>
              <a:rPr lang="bg-BG" dirty="0"/>
              <a:t>Геометрия</a:t>
            </a:r>
          </a:p>
          <a:p>
            <a:pPr lvl="1"/>
            <a:r>
              <a:rPr lang="bg-BG" dirty="0"/>
              <a:t>Налична в </a:t>
            </a:r>
            <a:r>
              <a:rPr lang="en-US" dirty="0">
                <a:solidFill>
                  <a:srgbClr val="FF388C"/>
                </a:solidFill>
              </a:rPr>
              <a:t>examples\</a:t>
            </a:r>
            <a:r>
              <a:rPr lang="en-US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\geometries</a:t>
            </a:r>
          </a:p>
          <a:p>
            <a:pPr lvl="1"/>
            <a:r>
              <a:rPr lang="bg-BG" dirty="0"/>
              <a:t>Файл </a:t>
            </a:r>
            <a:r>
              <a:rPr lang="en-US" dirty="0">
                <a:solidFill>
                  <a:srgbClr val="FF388C"/>
                </a:solidFill>
              </a:rPr>
              <a:t>TeapotGeometry.js</a:t>
            </a:r>
          </a:p>
          <a:p>
            <a:pPr lvl="1"/>
            <a:r>
              <a:rPr lang="bg-BG" dirty="0"/>
              <a:t>Клас </a:t>
            </a:r>
            <a:r>
              <a:rPr lang="en-GB" dirty="0" err="1">
                <a:solidFill>
                  <a:srgbClr val="FF388C"/>
                </a:solidFill>
              </a:rPr>
              <a:t>TeapotGeometry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903591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Основен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Материал </a:t>
            </a:r>
            <a:r>
              <a:rPr lang="en-US" b="0" dirty="0" err="1">
                <a:solidFill>
                  <a:srgbClr val="FF388C"/>
                </a:solidFill>
              </a:rPr>
              <a:t>MeshBasicMaterial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Най-примитивен, но и най-бърз</a:t>
            </a:r>
          </a:p>
          <a:p>
            <a:pPr lvl="1"/>
            <a:r>
              <a:rPr lang="bg-BG" dirty="0"/>
              <a:t>Не отчита осветяване</a:t>
            </a:r>
          </a:p>
          <a:p>
            <a:pPr lvl="1"/>
            <a:r>
              <a:rPr lang="bg-BG" dirty="0"/>
              <a:t>Игнорира светлините</a:t>
            </a:r>
          </a:p>
          <a:p>
            <a:r>
              <a:rPr lang="bg-BG" dirty="0"/>
              <a:t>Външен ефект</a:t>
            </a:r>
          </a:p>
          <a:p>
            <a:pPr lvl="1"/>
            <a:r>
              <a:rPr lang="bg-BG" dirty="0"/>
              <a:t>Плоски и едноцветни обекти</a:t>
            </a:r>
          </a:p>
        </p:txBody>
      </p:sp>
    </p:spTree>
    <p:extLst>
      <p:ext uri="{BB962C8B-B14F-4D97-AF65-F5344CB8AC3E}">
        <p14:creationId xmlns:p14="http://schemas.microsoft.com/office/powerpoint/2010/main" val="412247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Характеристики</a:t>
                </a:r>
              </a:p>
              <a:p>
                <a:pPr lvl="1"/>
                <a:r>
                  <a:rPr lang="bg-BG" dirty="0"/>
                  <a:t>Еднотипно задаване за всеки материал</a:t>
                </a:r>
              </a:p>
              <a:p>
                <a:pPr lvl="1"/>
                <a:r>
                  <a:rPr lang="en-US" dirty="0"/>
                  <a:t>{</a:t>
                </a:r>
                <a:r>
                  <a:rPr lang="bg-BG" dirty="0"/>
                  <a:t>свойство:стойност, …</a:t>
                </a:r>
                <a:r>
                  <a:rPr lang="en-US" dirty="0"/>
                  <a:t>}</a:t>
                </a:r>
              </a:p>
              <a:p>
                <a:r>
                  <a:rPr lang="bg-BG" dirty="0"/>
                  <a:t>Цвят на обект</a:t>
                </a:r>
              </a:p>
              <a:p>
                <a:pPr lvl="1"/>
                <a:r>
                  <a:rPr lang="bg-BG" dirty="0"/>
                  <a:t>Свойство </a:t>
                </a:r>
                <a:r>
                  <a:rPr lang="en-US" dirty="0">
                    <a:solidFill>
                      <a:srgbClr val="FF388C"/>
                    </a:solidFill>
                  </a:rPr>
                  <a:t>color</a:t>
                </a:r>
              </a:p>
              <a:p>
                <a:pPr lvl="1"/>
                <a:r>
                  <a:rPr lang="bg-BG" dirty="0"/>
                  <a:t>Стойността е име на цвят с малки букви</a:t>
                </a:r>
                <a:r>
                  <a:rPr lang="en-US" dirty="0"/>
                  <a:t>,</a:t>
                </a:r>
                <a:r>
                  <a:rPr lang="bg-BG" dirty="0"/>
                  <a:t> например </a:t>
                </a:r>
                <a:r>
                  <a:rPr lang="en-US" dirty="0" err="1">
                    <a:solidFill>
                      <a:srgbClr val="FF388C"/>
                    </a:solidFill>
                  </a:rPr>
                  <a:t>cornflowerblue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16</a:t>
                </a:r>
                <a:r>
                  <a:rPr lang="bg-BG" baseline="30000" dirty="0"/>
                  <a:t>чен</a:t>
                </a:r>
                <a:r>
                  <a:rPr lang="bg-BG" dirty="0"/>
                  <a:t> цвят</a:t>
                </a:r>
                <a:r>
                  <a:rPr lang="en-US" dirty="0"/>
                  <a:t> </a:t>
                </a:r>
                <a:r>
                  <a:rPr lang="bg-BG" dirty="0"/>
                  <a:t>с формат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xRRGGBB</m:t>
                    </m:r>
                  </m:oMath>
                </a14:m>
                <a:r>
                  <a:rPr lang="bg-BG" dirty="0"/>
                  <a:t>, например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x</m:t>
                    </m:r>
                    <m:r>
                      <a:rPr lang="en-GB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6495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ED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678998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7370</TotalTime>
  <Words>1503</Words>
  <Application>Microsoft Office PowerPoint</Application>
  <PresentationFormat>On-screen Show (4:3)</PresentationFormat>
  <Paragraphs>351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Роля на материалите</vt:lpstr>
      <vt:lpstr>Тестов обект</vt:lpstr>
      <vt:lpstr>PowerPoint Presentation</vt:lpstr>
      <vt:lpstr>PowerPoint Presentation</vt:lpstr>
      <vt:lpstr>Основен материал</vt:lpstr>
      <vt:lpstr>PowerPoint Presentation</vt:lpstr>
      <vt:lpstr>PowerPoint Presentation</vt:lpstr>
      <vt:lpstr>Осветяване на Ламберт</vt:lpstr>
      <vt:lpstr>PowerPoint Presentation</vt:lpstr>
      <vt:lpstr>PowerPoint Presentation</vt:lpstr>
      <vt:lpstr>Задача</vt:lpstr>
      <vt:lpstr>PowerPoint Presentation</vt:lpstr>
      <vt:lpstr>Фонгов материал</vt:lpstr>
      <vt:lpstr>PowerPoint Presentation</vt:lpstr>
      <vt:lpstr>Сравнение</vt:lpstr>
      <vt:lpstr>PowerPoint Presentation</vt:lpstr>
      <vt:lpstr>PowerPoint Presentation</vt:lpstr>
      <vt:lpstr>PowerPoint Presentation</vt:lpstr>
      <vt:lpstr>Фасетно осветяване</vt:lpstr>
      <vt:lpstr>PowerPoint Presentation</vt:lpstr>
      <vt:lpstr>Лъскавина</vt:lpstr>
      <vt:lpstr>PowerPoint Presentation</vt:lpstr>
      <vt:lpstr>Прозрачност</vt:lpstr>
      <vt:lpstr>Пример</vt:lpstr>
      <vt:lpstr>PowerPoint Presentation</vt:lpstr>
      <vt:lpstr>PowerPoint Presentation</vt:lpstr>
      <vt:lpstr>Частично решение</vt:lpstr>
      <vt:lpstr>PowerPoint Presentation</vt:lpstr>
      <vt:lpstr>PowerPoint Presentation</vt:lpstr>
      <vt:lpstr>PowerPoint Presentation</vt:lpstr>
      <vt:lpstr>Помощен материал</vt:lpstr>
      <vt:lpstr>PowerPoint Presentation</vt:lpstr>
      <vt:lpstr>Нормали с вектори</vt:lpstr>
      <vt:lpstr>PowerPoint Presentation</vt:lpstr>
      <vt:lpstr>PowerPoint Presentation</vt:lpstr>
      <vt:lpstr>PowerPoint Presentation</vt:lpstr>
      <vt:lpstr>Точкова светлина</vt:lpstr>
      <vt:lpstr>PowerPoint Presentation</vt:lpstr>
      <vt:lpstr>PowerPoint Presentation</vt:lpstr>
      <vt:lpstr>Разширение</vt:lpstr>
      <vt:lpstr>PowerPoint Presentation</vt:lpstr>
      <vt:lpstr>Сянка</vt:lpstr>
      <vt:lpstr>PowerPoint Presentation</vt:lpstr>
      <vt:lpstr>PowerPoint Presentation</vt:lpstr>
      <vt:lpstr>PowerPoint Presentation</vt:lpstr>
      <vt:lpstr>Насочена светлина</vt:lpstr>
      <vt:lpstr>PowerPoint Presentation</vt:lpstr>
      <vt:lpstr>PowerPoint Presentation</vt:lpstr>
      <vt:lpstr>Прожекторна светлина</vt:lpstr>
      <vt:lpstr>PowerPoint Presentation</vt:lpstr>
      <vt:lpstr>PowerPoint Presentation</vt:lpstr>
      <vt:lpstr>PowerPoint Presentation</vt:lpstr>
      <vt:lpstr>Полусферична светлина</vt:lpstr>
      <vt:lpstr>PowerPoint Presentation</vt:lpstr>
      <vt:lpstr>PowerPoint Presentation</vt:lpstr>
      <vt:lpstr>Околна светлина</vt:lpstr>
      <vt:lpstr>PowerPoint Presentation</vt:lpstr>
      <vt:lpstr>Излъчвана светлина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526</cp:revision>
  <dcterms:created xsi:type="dcterms:W3CDTF">2013-12-13T09:03:57Z</dcterms:created>
  <dcterms:modified xsi:type="dcterms:W3CDTF">2022-03-02T10:29:14Z</dcterms:modified>
</cp:coreProperties>
</file>